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21"/>
    <a:srgbClr val="D7603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FCE8-AD08-40B8-848C-81D4BFDEE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48DFC-E06A-41C8-8550-4864C4120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7EAC8-16D2-4293-A2B1-77B03D86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80B47-10B1-4647-A8B9-AA9EEE74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F8907-ECB1-4869-A6A4-14E9D5D9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48B4-9EAD-4C3E-B8D5-84EE39F7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2C60A-3A1B-49F5-8082-F3A459B7A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F84FC-E8BB-4FA0-A25D-CA2F238C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2469-E85E-4818-AF3A-6C8C0DB6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E2FD2-C8B0-41B4-99E4-5C9CE375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4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5FA18-2468-4302-ADD6-7A329AA0D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215C7-93EC-481E-8EFD-3FAB00DF6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8CDE9-ACC3-4B48-9E0E-1C1A2E1D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B3949-4B62-4F0B-9D7E-54F7E584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25E54-74F6-45CB-8D85-58C712B6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A843-3882-4116-B073-4F28F4D1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BD4A-3265-46C0-81DB-00CE33F2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5CD35-CD97-4EDC-8645-00BFA2C3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0023-652E-47EC-8C49-B2113ABE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E7A6B-3A90-4124-B070-93C594A5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B067-72E8-4390-80F8-701D26D3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ECAD1-931D-48C4-9704-EEF09C89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0D20-6B49-47E9-B73D-A3A0724A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DD56-F01B-4145-A47C-23F14B4E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E1E9-E66A-4C14-834C-7281A50F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8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F915-B681-4ABF-A553-3F9BDA1B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6602-D3EC-4822-82A5-B7C6743A8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26D1D-3251-4F5E-8CE6-3DAC0C5B8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2889F-3C65-4165-BA3B-3B056C7B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AC0F0-792B-490A-B772-BD40A506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AEA0C-8DE2-41AB-AA82-DED03670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9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AC5C-CC75-490B-A176-A33A45B2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66790-AA7A-4853-90B1-6EED7479C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4072A-A7AC-4CEB-BD33-51D4F9B5C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212E0-CFE9-4307-BC73-15093892C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079D2-16CC-4226-A210-94C15FB2E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E758B-AE7F-4654-8F91-30E76CB34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07CB1-6161-4C1A-8B90-15F7A4B3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9857C-2941-4CEE-9713-722B2711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1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D37E-06B6-4711-8F06-3C8BE2F7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770FB-D411-4DF7-A178-C24DB0660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BF9F0-B0BD-491F-9809-0916C977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3EDD1-D7F3-4735-BE93-B3E9E111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6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92DF-4FAD-4E22-BA7C-BB9CE292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83ED3-27CA-4D06-8FB8-E567207D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F4363-3464-461F-9946-E8FADA6B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8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B95CF-B2ED-411A-B257-D18946E1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275A6-E9AE-4F48-8C41-78F843D60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971AF-5A62-4E4F-A418-FDD01E168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3A015-5504-480F-8046-0CC212DB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51BA9-5F5C-42C8-A8DE-58628A3E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72FAB-6550-4DCD-B290-D8A3EA26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8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D11C-B4DC-4766-A910-B874CFF8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BEB56E-E052-40B6-A152-0F25B7BBE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ADF8E-F2DE-4709-BF4B-B7586AE3F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2B216-CA84-4F84-8C37-DF3E9812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3C32F-6E74-4E1F-8681-83EC72CF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0C5B3-8471-4E9D-B6D4-60AACEDA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111E1-29E7-407A-BB84-683504F1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5BF22-F79A-48BF-A169-679833342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ADA2E-47E4-4519-80F3-E09839D7D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60F9-B97C-432D-8C84-FD1AB6FB969D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2C3EF-35D8-4962-A92C-202758E6D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CF300-2C34-4946-8FC6-580963CDF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7F732-FB5E-4D53-807D-01DB67A8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3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D5A71CA3-1F59-4AFA-922B-7038D50D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081" y="2399097"/>
            <a:ext cx="2716680" cy="116429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ECE5763-AB7D-46E6-81E9-09978F5A2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31415" r="12146" b="36544"/>
          <a:stretch/>
        </p:blipFill>
        <p:spPr>
          <a:xfrm>
            <a:off x="465265" y="117142"/>
            <a:ext cx="3517009" cy="831365"/>
          </a:xfrm>
          <a:prstGeom prst="rect">
            <a:avLst/>
          </a:prstGeom>
        </p:spPr>
      </p:pic>
      <p:pic>
        <p:nvPicPr>
          <p:cNvPr id="10" name="Picture 9" descr="A picture containing grass, fence, building, horse&#10;&#10;Description automatically generated">
            <a:extLst>
              <a:ext uri="{FF2B5EF4-FFF2-40B4-BE49-F238E27FC236}">
                <a16:creationId xmlns:a16="http://schemas.microsoft.com/office/drawing/2014/main" id="{DE36DEAB-C530-4A7D-8C16-45806DCFF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-234" r="6702" b="234"/>
          <a:stretch/>
        </p:blipFill>
        <p:spPr>
          <a:xfrm>
            <a:off x="6860950" y="3722077"/>
            <a:ext cx="5170811" cy="29260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10CC1D-32D5-43EF-A834-ACAD1EE171B9}"/>
              </a:ext>
            </a:extLst>
          </p:cNvPr>
          <p:cNvCxnSpPr>
            <a:cxnSpLocks/>
          </p:cNvCxnSpPr>
          <p:nvPr/>
        </p:nvCxnSpPr>
        <p:spPr>
          <a:xfrm flipH="1">
            <a:off x="9149898" y="3657600"/>
            <a:ext cx="829139" cy="30676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BACEC6-165C-4AA5-AE63-C706293AAD79}"/>
              </a:ext>
            </a:extLst>
          </p:cNvPr>
          <p:cNvSpPr txBox="1"/>
          <p:nvPr/>
        </p:nvSpPr>
        <p:spPr>
          <a:xfrm>
            <a:off x="7246827" y="6249722"/>
            <a:ext cx="1663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CC"/>
                </a:solidFill>
              </a:rPr>
              <a:t>Rotation #1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63AF7-40AD-4C11-98FD-8F56F1AB9F9B}"/>
              </a:ext>
            </a:extLst>
          </p:cNvPr>
          <p:cNvSpPr txBox="1"/>
          <p:nvPr/>
        </p:nvSpPr>
        <p:spPr>
          <a:xfrm>
            <a:off x="10556146" y="6249722"/>
            <a:ext cx="1663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CC"/>
                </a:solidFill>
              </a:rPr>
              <a:t>Rotation #2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24805B-49E3-4F66-909C-B6C33DF2BC9D}"/>
              </a:ext>
            </a:extLst>
          </p:cNvPr>
          <p:cNvGrpSpPr/>
          <p:nvPr/>
        </p:nvGrpSpPr>
        <p:grpSpPr>
          <a:xfrm>
            <a:off x="7653649" y="4793619"/>
            <a:ext cx="875138" cy="1238648"/>
            <a:chOff x="7348507" y="4787200"/>
            <a:chExt cx="875138" cy="123864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6C1604-43BC-4849-84AA-43D1ED3DFBAF}"/>
                </a:ext>
              </a:extLst>
            </p:cNvPr>
            <p:cNvSpPr txBox="1"/>
            <p:nvPr/>
          </p:nvSpPr>
          <p:spPr>
            <a:xfrm>
              <a:off x="7348507" y="4787200"/>
              <a:ext cx="875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CC"/>
                  </a:solidFill>
                </a:rPr>
                <a:t>Cash Crops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687E05-AB70-4E31-8D4B-AC9FED1F9FA1}"/>
                </a:ext>
              </a:extLst>
            </p:cNvPr>
            <p:cNvSpPr txBox="1"/>
            <p:nvPr/>
          </p:nvSpPr>
          <p:spPr>
            <a:xfrm>
              <a:off x="7348507" y="5764238"/>
              <a:ext cx="875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CC"/>
                  </a:solidFill>
                </a:rPr>
                <a:t>Cash Crops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1AD131-D704-4656-929E-5991EA3F062E}"/>
              </a:ext>
            </a:extLst>
          </p:cNvPr>
          <p:cNvGrpSpPr/>
          <p:nvPr/>
        </p:nvGrpSpPr>
        <p:grpSpPr>
          <a:xfrm>
            <a:off x="9853116" y="4263137"/>
            <a:ext cx="882016" cy="1296678"/>
            <a:chOff x="7179388" y="4749427"/>
            <a:chExt cx="882016" cy="12966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0240B7-F2A7-4613-B6EA-C3039B629140}"/>
                </a:ext>
              </a:extLst>
            </p:cNvPr>
            <p:cNvSpPr txBox="1"/>
            <p:nvPr/>
          </p:nvSpPr>
          <p:spPr>
            <a:xfrm>
              <a:off x="7179388" y="4749427"/>
              <a:ext cx="875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CC"/>
                  </a:solidFill>
                </a:rPr>
                <a:t>Cash Crops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28E2A3-0959-4564-AB81-3ECCFC2CEDE5}"/>
                </a:ext>
              </a:extLst>
            </p:cNvPr>
            <p:cNvSpPr txBox="1"/>
            <p:nvPr/>
          </p:nvSpPr>
          <p:spPr>
            <a:xfrm>
              <a:off x="7186266" y="5784495"/>
              <a:ext cx="875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CC"/>
                  </a:solidFill>
                </a:rPr>
                <a:t>Cash Crops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CFEA9B-ECB3-41C7-9EFF-A581FA20E369}"/>
              </a:ext>
            </a:extLst>
          </p:cNvPr>
          <p:cNvSpPr txBox="1"/>
          <p:nvPr/>
        </p:nvSpPr>
        <p:spPr>
          <a:xfrm>
            <a:off x="9853116" y="5815899"/>
            <a:ext cx="1988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FFCC"/>
                </a:solidFill>
              </a:rPr>
              <a:t>TrackerSleds</a:t>
            </a:r>
            <a:r>
              <a:rPr lang="en-US" sz="1100" dirty="0">
                <a:solidFill>
                  <a:srgbClr val="FFFFCC"/>
                </a:solidFill>
              </a:rPr>
              <a:t> on Cover Crops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6FE2B9-C45E-4657-B5D2-C7F193DB1379}"/>
              </a:ext>
            </a:extLst>
          </p:cNvPr>
          <p:cNvSpPr txBox="1"/>
          <p:nvPr/>
        </p:nvSpPr>
        <p:spPr>
          <a:xfrm>
            <a:off x="9853116" y="4788892"/>
            <a:ext cx="1988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FFCC"/>
                </a:solidFill>
              </a:rPr>
              <a:t>TrackerSleds</a:t>
            </a:r>
            <a:r>
              <a:rPr lang="en-US" sz="1100" dirty="0">
                <a:solidFill>
                  <a:srgbClr val="FFFFCC"/>
                </a:solidFill>
              </a:rPr>
              <a:t> on Cover Crops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0152AD-7BCC-4C90-98F0-3D864370C69E}"/>
              </a:ext>
            </a:extLst>
          </p:cNvPr>
          <p:cNvSpPr txBox="1"/>
          <p:nvPr/>
        </p:nvSpPr>
        <p:spPr>
          <a:xfrm>
            <a:off x="7653649" y="5272684"/>
            <a:ext cx="1988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FFCC"/>
                </a:solidFill>
              </a:rPr>
              <a:t>TrackerSleds</a:t>
            </a:r>
            <a:r>
              <a:rPr lang="en-US" sz="1100" dirty="0">
                <a:solidFill>
                  <a:srgbClr val="FFFFCC"/>
                </a:solidFill>
              </a:rPr>
              <a:t> on Cover Crops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E5FDD5-0D17-406B-8816-1DDF0C252550}"/>
              </a:ext>
            </a:extLst>
          </p:cNvPr>
          <p:cNvSpPr txBox="1"/>
          <p:nvPr/>
        </p:nvSpPr>
        <p:spPr>
          <a:xfrm>
            <a:off x="7653649" y="4283023"/>
            <a:ext cx="1988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FFCC"/>
                </a:solidFill>
              </a:rPr>
              <a:t>TrackerSleds</a:t>
            </a:r>
            <a:r>
              <a:rPr lang="en-US" sz="1100" dirty="0">
                <a:solidFill>
                  <a:srgbClr val="FFFFCC"/>
                </a:solidFill>
              </a:rPr>
              <a:t> on Cover Crops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F95119-9E0B-4E77-9D55-C1EFAD5651FA}"/>
              </a:ext>
            </a:extLst>
          </p:cNvPr>
          <p:cNvSpPr/>
          <p:nvPr/>
        </p:nvSpPr>
        <p:spPr>
          <a:xfrm>
            <a:off x="160239" y="1264793"/>
            <a:ext cx="83685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en-US" sz="1400" b="1" dirty="0" err="1">
                <a:solidFill>
                  <a:srgbClr val="F2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enable the most scalable and affordable climate solution known today: drawing down carbon into agricultural soils. While generating energy and local jobs, rural electric co-ops will pay farmers to locate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en-US" sz="1400" b="1" dirty="0" err="1">
                <a:solidFill>
                  <a:srgbClr val="F2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dual-use fields to supercharge the adoption of regenerative agriculture practices. </a:t>
            </a:r>
          </a:p>
          <a:p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farmers adopt these practices, depleted soils will sequester more carbon, making expensive ag chemicals unnecessary, increasing biodiversity, and dramatically reducing run-off. The single-axis PV trackers on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TrackerSleds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deployed by electric co-ops will harvest energy above deep-rooted plants that fix nutrients and carbon in the soil, </a:t>
            </a:r>
            <a:r>
              <a:rPr lang="en-US" sz="1400" b="1" dirty="0">
                <a:solidFill>
                  <a:srgbClr val="F2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reversing climate change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en-US" sz="1400" b="1" dirty="0" err="1">
                <a:solidFill>
                  <a:srgbClr val="F2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ecosystem benefits People, the Planet, and Profit.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D50220-B819-4696-903F-37AE7C3EA05B}"/>
              </a:ext>
            </a:extLst>
          </p:cNvPr>
          <p:cNvSpPr/>
          <p:nvPr/>
        </p:nvSpPr>
        <p:spPr>
          <a:xfrm>
            <a:off x="4321243" y="450103"/>
            <a:ext cx="7710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264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Converting Every US Farmer to Regenerative Practices with Solar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0DC6DA-B403-4793-A590-7CC178CAB88B}"/>
              </a:ext>
            </a:extLst>
          </p:cNvPr>
          <p:cNvSpPr/>
          <p:nvPr/>
        </p:nvSpPr>
        <p:spPr>
          <a:xfrm>
            <a:off x="9236568" y="1284400"/>
            <a:ext cx="2604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26421"/>
                </a:solidFill>
                <a:latin typeface="Futura Lt BT" panose="020B0402020204020303" pitchFamily="34" charset="0"/>
              </a:rPr>
              <a:t>349 US cropland acres x 5% soil carbon increase = ¼ of all CO2 released since dawn of Industrial Revolution</a:t>
            </a:r>
          </a:p>
        </p:txBody>
      </p:sp>
      <p:pic>
        <p:nvPicPr>
          <p:cNvPr id="13" name="Picture 12" descr="A close up of a green field&#10;&#10;Description automatically generated">
            <a:extLst>
              <a:ext uri="{FF2B5EF4-FFF2-40B4-BE49-F238E27FC236}">
                <a16:creationId xmlns:a16="http://schemas.microsoft.com/office/drawing/2014/main" id="{14F8AB74-BDFC-4795-8ECA-12EDE5A52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0" y="3722077"/>
            <a:ext cx="6501886" cy="2932916"/>
          </a:xfrm>
          <a:prstGeom prst="rect">
            <a:avLst/>
          </a:prstGeom>
        </p:spPr>
      </p:pic>
      <p:pic>
        <p:nvPicPr>
          <p:cNvPr id="6" name="Picture 5" descr="A picture containing circuit&#10;&#10;Description automatically generated">
            <a:extLst>
              <a:ext uri="{FF2B5EF4-FFF2-40B4-BE49-F238E27FC236}">
                <a16:creationId xmlns:a16="http://schemas.microsoft.com/office/drawing/2014/main" id="{BB5D9760-FF6D-4003-B791-289E6B859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39" y="3722077"/>
            <a:ext cx="5201921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175</Words>
  <Application>Microsoft Office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Futura Lt BT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Kearns</dc:creator>
  <cp:lastModifiedBy>Larry Kearns</cp:lastModifiedBy>
  <cp:revision>20</cp:revision>
  <dcterms:created xsi:type="dcterms:W3CDTF">2019-11-30T18:22:16Z</dcterms:created>
  <dcterms:modified xsi:type="dcterms:W3CDTF">2020-06-20T19:59:12Z</dcterms:modified>
</cp:coreProperties>
</file>