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8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E939A"/>
    <a:srgbClr val="6B8FAD"/>
    <a:srgbClr val="ADB2B9"/>
    <a:srgbClr val="719B90"/>
    <a:srgbClr val="799293"/>
    <a:srgbClr val="6B93A1"/>
    <a:srgbClr val="64A8A6"/>
    <a:srgbClr val="99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5118" autoAdjust="0"/>
  </p:normalViewPr>
  <p:slideViewPr>
    <p:cSldViewPr>
      <p:cViewPr varScale="1">
        <p:scale>
          <a:sx n="70" d="100"/>
          <a:sy n="70" d="100"/>
        </p:scale>
        <p:origin x="12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EA585-E0A4-421A-9E17-9210722C4AF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0824-6AB5-436C-8631-A037764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9EBD-87EF-40B2-817E-1452B220331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9E9F-E609-43C1-A7BE-98C6C025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7849290-F248-4840-91F0-ECBFB8C6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1615057" cy="686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B4256-5D98-412E-85BF-E5984DC94947}"/>
              </a:ext>
            </a:extLst>
          </p:cNvPr>
          <p:cNvSpPr txBox="1"/>
          <p:nvPr/>
        </p:nvSpPr>
        <p:spPr>
          <a:xfrm>
            <a:off x="2128522" y="566345"/>
            <a:ext cx="698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PROBLEM:  </a:t>
            </a:r>
            <a:r>
              <a:rPr lang="en-US" sz="2000" b="1" dirty="0">
                <a:solidFill>
                  <a:schemeClr val="bg1"/>
                </a:solidFill>
              </a:rPr>
              <a:t>CURRENTLY ROOFTOP SOLAR IS COSTLY, DETRIMENTAL TO ROOFING MATERIAL, SUBJECT TO DESTRUCTIVE FORCES SUCH AS WIND AND FIRE, AND UNSAFE TO INSTALL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1D383-48E2-45E5-A008-11985E064E5B}"/>
              </a:ext>
            </a:extLst>
          </p:cNvPr>
          <p:cNvSpPr txBox="1"/>
          <p:nvPr/>
        </p:nvSpPr>
        <p:spPr>
          <a:xfrm>
            <a:off x="1994523" y="-33507"/>
            <a:ext cx="664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Elegant, Invisible, Low-cost, Safe Solar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C92CE5-90FD-4845-82F2-E1408EF11B2D}"/>
              </a:ext>
            </a:extLst>
          </p:cNvPr>
          <p:cNvGrpSpPr/>
          <p:nvPr/>
        </p:nvGrpSpPr>
        <p:grpSpPr>
          <a:xfrm>
            <a:off x="2176580" y="1856511"/>
            <a:ext cx="6279242" cy="1554153"/>
            <a:chOff x="2166258" y="1874847"/>
            <a:chExt cx="6279242" cy="1554153"/>
          </a:xfrm>
        </p:grpSpPr>
        <p:pic>
          <p:nvPicPr>
            <p:cNvPr id="9" name="Picture 8" descr="A picture containing outdoor, ground&#10;&#10;Description automatically generated">
              <a:extLst>
                <a:ext uri="{FF2B5EF4-FFF2-40B4-BE49-F238E27FC236}">
                  <a16:creationId xmlns:a16="http://schemas.microsoft.com/office/drawing/2014/main" id="{6D0D5622-6F94-41AE-8720-FB998C19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258" y="1874847"/>
              <a:ext cx="2032000" cy="1524000"/>
            </a:xfrm>
            <a:prstGeom prst="rect">
              <a:avLst/>
            </a:prstGeom>
          </p:spPr>
        </p:pic>
        <p:pic>
          <p:nvPicPr>
            <p:cNvPr id="11" name="Picture 10" descr="A picture containing outdoor, solar cell, fence&#10;&#10;Description automatically generated">
              <a:extLst>
                <a:ext uri="{FF2B5EF4-FFF2-40B4-BE49-F238E27FC236}">
                  <a16:creationId xmlns:a16="http://schemas.microsoft.com/office/drawing/2014/main" id="{4E60D871-3AA2-4237-AA50-B2C616262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080" y="1958277"/>
              <a:ext cx="1920760" cy="1440570"/>
            </a:xfrm>
            <a:prstGeom prst="rect">
              <a:avLst/>
            </a:prstGeom>
          </p:spPr>
        </p:pic>
        <p:pic>
          <p:nvPicPr>
            <p:cNvPr id="15" name="Picture 14" descr="A person jumping in the air&#10;&#10;Description automatically generated">
              <a:extLst>
                <a:ext uri="{FF2B5EF4-FFF2-40B4-BE49-F238E27FC236}">
                  <a16:creationId xmlns:a16="http://schemas.microsoft.com/office/drawing/2014/main" id="{6A10B86D-DB97-45C0-9F21-1125F2CF6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662" y="1931371"/>
              <a:ext cx="1996838" cy="149762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DB99CF-8E96-4B50-B81C-B29E57463B98}"/>
              </a:ext>
            </a:extLst>
          </p:cNvPr>
          <p:cNvSpPr txBox="1"/>
          <p:nvPr/>
        </p:nvSpPr>
        <p:spPr>
          <a:xfrm>
            <a:off x="415328" y="3508236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SOLUTION:  </a:t>
            </a:r>
            <a:r>
              <a:rPr lang="en-US" sz="2000" b="1" dirty="0">
                <a:solidFill>
                  <a:schemeClr val="bg1"/>
                </a:solidFill>
              </a:rPr>
              <a:t>SOLPAVERS ARE SUNLIGHT PERMEABLE COMPOSITE CONCRETE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LANDSCAPE PAVER WHICH INSTALL AT LESS THAN $2/WATT  WITH NO ON-ROOF LABOR AND ARE EXTREMELY DURABLE AND TOUGH.  THEY HAVE ENHANCED PRODUCTION PERFORMANCE DUE TO TEMP REGULATION AND SUN REFRACTION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693BF9-4E01-4685-9D38-6CFC7B43B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3" y="4888974"/>
            <a:ext cx="1483497" cy="1432291"/>
          </a:xfrm>
          <a:prstGeom prst="rect">
            <a:avLst/>
          </a:prstGeom>
        </p:spPr>
      </p:pic>
      <p:pic>
        <p:nvPicPr>
          <p:cNvPr id="23" name="Picture 22" descr="A picture containing table, indoor, food, computer&#10;&#10;Description automatically generated">
            <a:extLst>
              <a:ext uri="{FF2B5EF4-FFF2-40B4-BE49-F238E27FC236}">
                <a16:creationId xmlns:a16="http://schemas.microsoft.com/office/drawing/2014/main" id="{1541AFB0-3A44-4025-BD40-6D6C141CB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97" y="4915132"/>
            <a:ext cx="1685697" cy="1484253"/>
          </a:xfrm>
          <a:prstGeom prst="rect">
            <a:avLst/>
          </a:prstGeom>
        </p:spPr>
      </p:pic>
      <p:pic>
        <p:nvPicPr>
          <p:cNvPr id="17" name="Picture 16" descr="A picture containing person, man, sitting, table&#10;&#10;Description automatically generated">
            <a:extLst>
              <a:ext uri="{FF2B5EF4-FFF2-40B4-BE49-F238E27FC236}">
                <a16:creationId xmlns:a16="http://schemas.microsoft.com/office/drawing/2014/main" id="{F74B4971-6958-4A4C-87DE-E469A1D5FC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23" y="4915132"/>
            <a:ext cx="1286714" cy="1447088"/>
          </a:xfrm>
          <a:prstGeom prst="rect">
            <a:avLst/>
          </a:prstGeom>
        </p:spPr>
      </p:pic>
      <p:pic>
        <p:nvPicPr>
          <p:cNvPr id="4" name="Picture 3" descr="A picture containing colorful, photo, different, small&#10;&#10;Description automatically generated">
            <a:extLst>
              <a:ext uri="{FF2B5EF4-FFF2-40B4-BE49-F238E27FC236}">
                <a16:creationId xmlns:a16="http://schemas.microsoft.com/office/drawing/2014/main" id="{914D537F-F4BE-40CF-A13E-331B4B25D7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66" y="4888974"/>
            <a:ext cx="2213243" cy="1488336"/>
          </a:xfrm>
          <a:prstGeom prst="rect">
            <a:avLst/>
          </a:prstGeom>
        </p:spPr>
      </p:pic>
      <p:pic>
        <p:nvPicPr>
          <p:cNvPr id="8" name="Picture 7" descr="A hand holding a cellphone&#10;&#10;Description automatically generated">
            <a:extLst>
              <a:ext uri="{FF2B5EF4-FFF2-40B4-BE49-F238E27FC236}">
                <a16:creationId xmlns:a16="http://schemas.microsoft.com/office/drawing/2014/main" id="{B14D6FEE-D3ED-4444-8F57-846A3BB45A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42" y="4915132"/>
            <a:ext cx="1750285" cy="14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18444</TotalTime>
  <Words>77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D. Byles</dc:creator>
  <cp:lastModifiedBy>Joe D. Byles</cp:lastModifiedBy>
  <cp:revision>152</cp:revision>
  <dcterms:created xsi:type="dcterms:W3CDTF">2019-04-28T04:27:27Z</dcterms:created>
  <dcterms:modified xsi:type="dcterms:W3CDTF">2020-03-04T08:08:07Z</dcterms:modified>
</cp:coreProperties>
</file>