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modernComment_100_0.xml" ContentType="application/vnd.ms-powerpoint.comment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8"/>
  </p:notesMasterIdLst>
  <p:sldIdLst>
    <p:sldId id="256" r:id="rId2"/>
    <p:sldId id="257" r:id="rId3"/>
    <p:sldId id="258" r:id="rId4"/>
    <p:sldId id="259" r:id="rId5"/>
    <p:sldId id="260" r:id="rId6"/>
    <p:sldId id="261" r:id="rId7"/>
  </p:sldIdLst>
  <p:sldSz cx="9144000" cy="5143500" type="screen16x9"/>
  <p:notesSz cx="6858000" cy="9144000"/>
  <p:embeddedFontLst>
    <p:embeddedFont>
      <p:font typeface="Roboto" panose="02000000000000000000" pitchFamily="2" charset="0"/>
      <p:regular r:id="rId9"/>
      <p:bold r:id="rId10"/>
      <p:italic r:id="rId11"/>
      <p:boldItalic r:id="rId1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90D404B-F1A9-7561-986E-03309CAD1C17}" name="Kyla Jeffrey" initials="KJ" userId="9dada05d517d17be"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62"/>
  </p:normalViewPr>
  <p:slideViewPr>
    <p:cSldViewPr snapToGrid="0">
      <p:cViewPr varScale="1">
        <p:scale>
          <a:sx n="120" d="100"/>
          <a:sy n="120" d="100"/>
        </p:scale>
        <p:origin x="200" y="47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4.fntdata"/><Relationship Id="rId17" Type="http://schemas.microsoft.com/office/2018/10/relationships/authors" Targe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3.fntdata"/><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font" Target="fonts/font2.fntdata"/><Relationship Id="rId4" Type="http://schemas.openxmlformats.org/officeDocument/2006/relationships/slide" Target="slides/slide3.xml"/><Relationship Id="rId9" Type="http://schemas.openxmlformats.org/officeDocument/2006/relationships/font" Target="fonts/font1.fntdata"/><Relationship Id="rId14" Type="http://schemas.openxmlformats.org/officeDocument/2006/relationships/viewProps" Target="viewProps.xml"/></Relationships>
</file>

<file path=ppt/comments/modernComment_100_0.xml><?xml version="1.0" encoding="utf-8"?>
<p188:cmLst xmlns:a="http://schemas.openxmlformats.org/drawingml/2006/main" xmlns:r="http://schemas.openxmlformats.org/officeDocument/2006/relationships" xmlns:p188="http://schemas.microsoft.com/office/powerpoint/2018/8/main">
  <p188:cm id="{51BFC734-61A7-CB42-9552-37BF5A5019C5}" authorId="{290D404B-F1A9-7561-986E-03309CAD1C17}" created="2023-04-10T15:36:55.106">
    <ac:deMkLst xmlns:ac="http://schemas.microsoft.com/office/drawing/2013/main/command">
      <pc:docMk xmlns:pc="http://schemas.microsoft.com/office/powerpoint/2013/main/command"/>
      <pc:sldMk xmlns:pc="http://schemas.microsoft.com/office/powerpoint/2013/main/command" cId="0" sldId="256"/>
      <ac:spMk id="56" creationId="{00000000-0000-0000-0000-000000000000}"/>
    </ac:deMkLst>
    <p188:txBody>
      <a:bodyPr/>
      <a:lstStyle/>
      <a:p>
        <a:r>
          <a:rPr lang="en-US"/>
          <a:t>Use this template for your Round 1 Pitch Deck submission
1. Maximum 12 slides, not including the Title Slide.
2. Must use the section headers provided in the template and address the questions under each header.
3. You may design and create the Slide Deck using any software or application, but the final submission must be a .PDF file.
Remove the help text in the document and replace it with your submission content.</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d9c453428_0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d9c453428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22bbe1cd5dc_0_0: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22bbe1cd5dc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Google Shape;66;g22bbe1cd5dc_0_7: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 name="Google Shape;67;g22bbe1cd5dc_0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22bbe1cd5dc_0_14: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 name="Google Shape;75;g22bbe1cd5dc_0_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22bbe1cd5dc_0_21: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22bbe1cd5dc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g22bbe1cd5dc_0_28: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1" name="Google Shape;91;g22bbe1cd5dc_0_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dk1"/>
              </a:buClr>
              <a:buSzPts val="1800"/>
              <a:buChar char="●"/>
              <a:defRPr>
                <a:solidFill>
                  <a:schemeClr val="dk1"/>
                </a:solidFill>
              </a:defRPr>
            </a:lvl1pPr>
            <a:lvl2pPr marL="914400" lvl="1" indent="-317500">
              <a:spcBef>
                <a:spcPts val="0"/>
              </a:spcBef>
              <a:spcAft>
                <a:spcPts val="0"/>
              </a:spcAft>
              <a:buClr>
                <a:schemeClr val="dk1"/>
              </a:buClr>
              <a:buSzPts val="1400"/>
              <a:buChar char="○"/>
              <a:defRPr>
                <a:solidFill>
                  <a:schemeClr val="dk1"/>
                </a:solidFill>
              </a:defRPr>
            </a:lvl2pPr>
            <a:lvl3pPr marL="1371600" lvl="2" indent="-317500">
              <a:spcBef>
                <a:spcPts val="0"/>
              </a:spcBef>
              <a:spcAft>
                <a:spcPts val="0"/>
              </a:spcAft>
              <a:buClr>
                <a:schemeClr val="dk1"/>
              </a:buClr>
              <a:buSzPts val="1400"/>
              <a:buChar char="■"/>
              <a:defRPr>
                <a:solidFill>
                  <a:schemeClr val="dk1"/>
                </a:solidFill>
              </a:defRPr>
            </a:lvl3pPr>
            <a:lvl4pPr marL="1828800" lvl="3" indent="-317500">
              <a:spcBef>
                <a:spcPts val="0"/>
              </a:spcBef>
              <a:spcAft>
                <a:spcPts val="0"/>
              </a:spcAft>
              <a:buClr>
                <a:schemeClr val="dk1"/>
              </a:buClr>
              <a:buSzPts val="1400"/>
              <a:buChar char="●"/>
              <a:defRPr>
                <a:solidFill>
                  <a:schemeClr val="dk1"/>
                </a:solidFill>
              </a:defRPr>
            </a:lvl4pPr>
            <a:lvl5pPr marL="2286000" lvl="4" indent="-317500">
              <a:spcBef>
                <a:spcPts val="0"/>
              </a:spcBef>
              <a:spcAft>
                <a:spcPts val="0"/>
              </a:spcAft>
              <a:buClr>
                <a:schemeClr val="dk1"/>
              </a:buClr>
              <a:buSzPts val="1400"/>
              <a:buChar char="○"/>
              <a:defRPr>
                <a:solidFill>
                  <a:schemeClr val="dk1"/>
                </a:solidFill>
              </a:defRPr>
            </a:lvl5pPr>
            <a:lvl6pPr marL="2743200" lvl="5" indent="-317500">
              <a:spcBef>
                <a:spcPts val="0"/>
              </a:spcBef>
              <a:spcAft>
                <a:spcPts val="0"/>
              </a:spcAft>
              <a:buClr>
                <a:schemeClr val="dk1"/>
              </a:buClr>
              <a:buSzPts val="1400"/>
              <a:buChar char="■"/>
              <a:defRPr>
                <a:solidFill>
                  <a:schemeClr val="dk1"/>
                </a:solidFill>
              </a:defRPr>
            </a:lvl6pPr>
            <a:lvl7pPr marL="3200400" lvl="6" indent="-317500">
              <a:spcBef>
                <a:spcPts val="0"/>
              </a:spcBef>
              <a:spcAft>
                <a:spcPts val="0"/>
              </a:spcAft>
              <a:buClr>
                <a:schemeClr val="dk1"/>
              </a:buClr>
              <a:buSzPts val="1400"/>
              <a:buChar char="●"/>
              <a:defRPr>
                <a:solidFill>
                  <a:schemeClr val="dk1"/>
                </a:solidFill>
              </a:defRPr>
            </a:lvl7pPr>
            <a:lvl8pPr marL="3657600" lvl="7" indent="-317500">
              <a:spcBef>
                <a:spcPts val="0"/>
              </a:spcBef>
              <a:spcAft>
                <a:spcPts val="0"/>
              </a:spcAft>
              <a:buClr>
                <a:schemeClr val="dk1"/>
              </a:buClr>
              <a:buSzPts val="1400"/>
              <a:buChar char="○"/>
              <a:defRPr>
                <a:solidFill>
                  <a:schemeClr val="dk1"/>
                </a:solidFill>
              </a:defRPr>
            </a:lvl8pPr>
            <a:lvl9pPr marL="4114800" lvl="8" indent="-317500">
              <a:spcBef>
                <a:spcPts val="0"/>
              </a:spcBef>
              <a:spcAft>
                <a:spcPts val="0"/>
              </a:spcAft>
              <a:buClr>
                <a:schemeClr val="dk1"/>
              </a:buClr>
              <a:buSzPts val="1400"/>
              <a:buChar char="■"/>
              <a:defRPr>
                <a:solidFill>
                  <a:schemeClr val="dk1"/>
                </a:solidFill>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dark-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lt2"/>
              </a:buClr>
              <a:buSzPts val="1800"/>
              <a:buChar char="●"/>
              <a:defRPr sz="1800">
                <a:solidFill>
                  <a:schemeClr val="lt2"/>
                </a:solidFill>
              </a:defRPr>
            </a:lvl1pPr>
            <a:lvl2pPr marL="914400" lvl="1" indent="-317500">
              <a:lnSpc>
                <a:spcPct val="115000"/>
              </a:lnSpc>
              <a:spcBef>
                <a:spcPts val="0"/>
              </a:spcBef>
              <a:spcAft>
                <a:spcPts val="0"/>
              </a:spcAft>
              <a:buClr>
                <a:schemeClr val="lt2"/>
              </a:buClr>
              <a:buSzPts val="1400"/>
              <a:buChar char="○"/>
              <a:defRPr>
                <a:solidFill>
                  <a:schemeClr val="lt2"/>
                </a:solidFill>
              </a:defRPr>
            </a:lvl2pPr>
            <a:lvl3pPr marL="1371600" lvl="2" indent="-317500">
              <a:lnSpc>
                <a:spcPct val="115000"/>
              </a:lnSpc>
              <a:spcBef>
                <a:spcPts val="0"/>
              </a:spcBef>
              <a:spcAft>
                <a:spcPts val="0"/>
              </a:spcAft>
              <a:buClr>
                <a:schemeClr val="lt2"/>
              </a:buClr>
              <a:buSzPts val="1400"/>
              <a:buChar char="■"/>
              <a:defRPr>
                <a:solidFill>
                  <a:schemeClr val="lt2"/>
                </a:solidFill>
              </a:defRPr>
            </a:lvl3pPr>
            <a:lvl4pPr marL="1828800" lvl="3" indent="-317500">
              <a:lnSpc>
                <a:spcPct val="115000"/>
              </a:lnSpc>
              <a:spcBef>
                <a:spcPts val="0"/>
              </a:spcBef>
              <a:spcAft>
                <a:spcPts val="0"/>
              </a:spcAft>
              <a:buClr>
                <a:schemeClr val="lt2"/>
              </a:buClr>
              <a:buSzPts val="1400"/>
              <a:buChar char="●"/>
              <a:defRPr>
                <a:solidFill>
                  <a:schemeClr val="lt2"/>
                </a:solidFill>
              </a:defRPr>
            </a:lvl4pPr>
            <a:lvl5pPr marL="2286000" lvl="4" indent="-317500">
              <a:lnSpc>
                <a:spcPct val="115000"/>
              </a:lnSpc>
              <a:spcBef>
                <a:spcPts val="0"/>
              </a:spcBef>
              <a:spcAft>
                <a:spcPts val="0"/>
              </a:spcAft>
              <a:buClr>
                <a:schemeClr val="lt2"/>
              </a:buClr>
              <a:buSzPts val="1400"/>
              <a:buChar char="○"/>
              <a:defRPr>
                <a:solidFill>
                  <a:schemeClr val="lt2"/>
                </a:solidFill>
              </a:defRPr>
            </a:lvl5pPr>
            <a:lvl6pPr marL="2743200" lvl="5" indent="-317500">
              <a:lnSpc>
                <a:spcPct val="115000"/>
              </a:lnSpc>
              <a:spcBef>
                <a:spcPts val="0"/>
              </a:spcBef>
              <a:spcAft>
                <a:spcPts val="0"/>
              </a:spcAft>
              <a:buClr>
                <a:schemeClr val="lt2"/>
              </a:buClr>
              <a:buSzPts val="1400"/>
              <a:buChar char="■"/>
              <a:defRPr>
                <a:solidFill>
                  <a:schemeClr val="lt2"/>
                </a:solidFill>
              </a:defRPr>
            </a:lvl6pPr>
            <a:lvl7pPr marL="3200400" lvl="6" indent="-317500">
              <a:lnSpc>
                <a:spcPct val="115000"/>
              </a:lnSpc>
              <a:spcBef>
                <a:spcPts val="0"/>
              </a:spcBef>
              <a:spcAft>
                <a:spcPts val="0"/>
              </a:spcAft>
              <a:buClr>
                <a:schemeClr val="lt2"/>
              </a:buClr>
              <a:buSzPts val="1400"/>
              <a:buChar char="●"/>
              <a:defRPr>
                <a:solidFill>
                  <a:schemeClr val="lt2"/>
                </a:solidFill>
              </a:defRPr>
            </a:lvl7pPr>
            <a:lvl8pPr marL="3657600" lvl="7" indent="-317500">
              <a:lnSpc>
                <a:spcPct val="115000"/>
              </a:lnSpc>
              <a:spcBef>
                <a:spcPts val="0"/>
              </a:spcBef>
              <a:spcAft>
                <a:spcPts val="0"/>
              </a:spcAft>
              <a:buClr>
                <a:schemeClr val="lt2"/>
              </a:buClr>
              <a:buSzPts val="1400"/>
              <a:buChar char="○"/>
              <a:defRPr>
                <a:solidFill>
                  <a:schemeClr val="lt2"/>
                </a:solidFill>
              </a:defRPr>
            </a:lvl8pPr>
            <a:lvl9pPr marL="4114800" lvl="8" indent="-317500">
              <a:lnSpc>
                <a:spcPct val="115000"/>
              </a:lnSpc>
              <a:spcBef>
                <a:spcPts val="0"/>
              </a:spcBef>
              <a:spcAft>
                <a:spcPts val="0"/>
              </a:spcAft>
              <a:buClr>
                <a:schemeClr val="lt2"/>
              </a:buClr>
              <a:buSzPts val="1400"/>
              <a:buChar char="■"/>
              <a:defRPr>
                <a:solidFill>
                  <a:schemeClr val="lt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microsoft.com/office/2018/10/relationships/comments" Target="../comments/modernComment_100_0.xm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
              <a:t>[Company Name]</a:t>
            </a:r>
            <a:endParaRPr/>
          </a:p>
        </p:txBody>
      </p:sp>
      <p:sp>
        <p:nvSpPr>
          <p:cNvPr id="55" name="Google Shape;55;p13"/>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fontScale="85000" lnSpcReduction="20000"/>
          </a:bodyPr>
          <a:lstStyle/>
          <a:p>
            <a:pPr marL="0" lvl="0" indent="0" algn="ctr" rtl="0">
              <a:spcBef>
                <a:spcPts val="0"/>
              </a:spcBef>
              <a:spcAft>
                <a:spcPts val="0"/>
              </a:spcAft>
              <a:buNone/>
            </a:pPr>
            <a:r>
              <a:rPr lang="en"/>
              <a:t>[Your company tagline]</a:t>
            </a:r>
            <a:endParaRPr/>
          </a:p>
          <a:p>
            <a:pPr marL="0" lvl="0" indent="0" algn="ctr" rtl="0">
              <a:spcBef>
                <a:spcPts val="0"/>
              </a:spcBef>
              <a:spcAft>
                <a:spcPts val="0"/>
              </a:spcAft>
              <a:buNone/>
            </a:pPr>
            <a:r>
              <a:rPr lang="en"/>
              <a:t>[Name and Contact Information]</a:t>
            </a:r>
            <a:endParaRPr/>
          </a:p>
        </p:txBody>
      </p:sp>
      <p:sp>
        <p:nvSpPr>
          <p:cNvPr id="56" name="Google Shape;56;p13"/>
          <p:cNvSpPr txBox="1">
            <a:spLocks noGrp="1"/>
          </p:cNvSpPr>
          <p:nvPr>
            <p:ph type="subTitle" idx="1"/>
          </p:nvPr>
        </p:nvSpPr>
        <p:spPr>
          <a:xfrm>
            <a:off x="311700" y="812425"/>
            <a:ext cx="8520600" cy="7926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r>
              <a:rPr lang="en" dirty="0"/>
              <a:t>NASA Entrepreneurs Challenge 2023</a:t>
            </a:r>
            <a:endParaRPr dirty="0"/>
          </a:p>
        </p:txBody>
      </p:sp>
    </p:spTree>
  </p:cSld>
  <p:clrMapOvr>
    <a:masterClrMapping/>
  </p:clrMapOvr>
  <p:extLst>
    <p:ext uri="{6950BFC3-D8DA-4A85-94F7-54DA5524770B}">
      <p188:commentRel xmlns:p188="http://schemas.microsoft.com/office/powerpoint/2018/8/main" r:id="rId3"/>
    </p:ext>
  </p:extLs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Google Shape;61;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Proposed Solution &amp; Impact (5%)</a:t>
            </a:r>
            <a:endParaRPr/>
          </a:p>
        </p:txBody>
      </p:sp>
      <p:sp>
        <p:nvSpPr>
          <p:cNvPr id="62" name="Google Shape;62;p14"/>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b="1">
                <a:solidFill>
                  <a:schemeClr val="dk1"/>
                </a:solidFill>
              </a:rPr>
              <a:t>Does your proposal address a significant problem and need with a viable solution, and does your product/service effectively solve this issue?</a:t>
            </a:r>
            <a:endParaRPr b="1">
              <a:solidFill>
                <a:schemeClr val="dk1"/>
              </a:solidFill>
            </a:endParaRPr>
          </a:p>
          <a:p>
            <a:pPr marL="0" lvl="0" indent="0" algn="l" rtl="0">
              <a:spcBef>
                <a:spcPts val="1200"/>
              </a:spcBef>
              <a:spcAft>
                <a:spcPts val="0"/>
              </a:spcAft>
              <a:buNone/>
            </a:pPr>
            <a:r>
              <a:rPr lang="en" b="1">
                <a:solidFill>
                  <a:schemeClr val="dk1"/>
                </a:solidFill>
              </a:rPr>
              <a:t>What is the impact of your solution on the problem it solves for society?</a:t>
            </a:r>
            <a:endParaRPr b="1">
              <a:solidFill>
                <a:schemeClr val="dk1"/>
              </a:solidFill>
            </a:endParaRPr>
          </a:p>
          <a:p>
            <a:pPr marL="0" lvl="0" indent="0" algn="l" rtl="0">
              <a:spcBef>
                <a:spcPts val="1200"/>
              </a:spcBef>
              <a:spcAft>
                <a:spcPts val="0"/>
              </a:spcAft>
              <a:buNone/>
            </a:pPr>
            <a:endParaRPr sz="1100">
              <a:solidFill>
                <a:schemeClr val="dk1"/>
              </a:solidFill>
            </a:endParaRPr>
          </a:p>
          <a:p>
            <a:pPr marL="0" lvl="0" indent="0" algn="l" rtl="0">
              <a:spcBef>
                <a:spcPts val="0"/>
              </a:spcBef>
              <a:spcAft>
                <a:spcPts val="1200"/>
              </a:spcAft>
              <a:buNone/>
            </a:pPr>
            <a:endParaRPr sz="1100">
              <a:solidFill>
                <a:schemeClr val="dk1"/>
              </a:solidFill>
            </a:endParaRPr>
          </a:p>
        </p:txBody>
      </p:sp>
      <p:sp>
        <p:nvSpPr>
          <p:cNvPr id="63" name="Google Shape;63;p1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2</a:t>
            </a:fld>
            <a:endParaRPr/>
          </a:p>
        </p:txBody>
      </p:sp>
      <p:sp>
        <p:nvSpPr>
          <p:cNvPr id="64" name="Google Shape;64;p14"/>
          <p:cNvSpPr txBox="1">
            <a:spLocks noGrp="1"/>
          </p:cNvSpPr>
          <p:nvPr>
            <p:ph type="body" idx="1"/>
          </p:nvPr>
        </p:nvSpPr>
        <p:spPr>
          <a:xfrm>
            <a:off x="4757075" y="1017725"/>
            <a:ext cx="4298400" cy="3416400"/>
          </a:xfrm>
          <a:prstGeom prst="rect">
            <a:avLst/>
          </a:prstGeom>
        </p:spPr>
        <p:txBody>
          <a:bodyPr spcFirstLastPara="1" wrap="square" lIns="91425" tIns="91425" rIns="91425" bIns="91425" anchor="t" anchorCtr="0">
            <a:noAutofit/>
          </a:bodyPr>
          <a:lstStyle/>
          <a:p>
            <a:pPr marL="0" lvl="0" indent="0" algn="l" rtl="0">
              <a:spcBef>
                <a:spcPts val="1500"/>
              </a:spcBef>
              <a:spcAft>
                <a:spcPts val="0"/>
              </a:spcAft>
              <a:buNone/>
            </a:pPr>
            <a:r>
              <a:rPr lang="en" sz="1100" b="1">
                <a:solidFill>
                  <a:schemeClr val="dk1"/>
                </a:solidFill>
              </a:rPr>
              <a:t>Problem Solution Fit</a:t>
            </a:r>
            <a:endParaRPr sz="1100" b="1">
              <a:solidFill>
                <a:schemeClr val="dk1"/>
              </a:solidFill>
            </a:endParaRPr>
          </a:p>
          <a:p>
            <a:pPr marL="457200" lvl="0" indent="-298450" algn="l" rtl="0">
              <a:spcBef>
                <a:spcPts val="1500"/>
              </a:spcBef>
              <a:spcAft>
                <a:spcPts val="0"/>
              </a:spcAft>
              <a:buClr>
                <a:schemeClr val="dk1"/>
              </a:buClr>
              <a:buSzPts val="1100"/>
              <a:buAutoNum type="arabicPeriod"/>
            </a:pPr>
            <a:r>
              <a:rPr lang="en" sz="1100">
                <a:solidFill>
                  <a:schemeClr val="dk1"/>
                </a:solidFill>
              </a:rPr>
              <a:t>What specific problem or need is your venture addressing, and how urgent or important is that problem? What is the pain point of your target audience?</a:t>
            </a:r>
            <a:endParaRPr sz="1100">
              <a:solidFill>
                <a:schemeClr val="dk1"/>
              </a:solidFill>
            </a:endParaRPr>
          </a:p>
          <a:p>
            <a:pPr marL="457200" lvl="0" indent="-298450" algn="l" rtl="0">
              <a:spcBef>
                <a:spcPts val="0"/>
              </a:spcBef>
              <a:spcAft>
                <a:spcPts val="0"/>
              </a:spcAft>
              <a:buClr>
                <a:schemeClr val="dk1"/>
              </a:buClr>
              <a:buSzPts val="1100"/>
              <a:buAutoNum type="arabicPeriod"/>
            </a:pPr>
            <a:r>
              <a:rPr lang="en" sz="1100">
                <a:solidFill>
                  <a:schemeClr val="dk1"/>
                </a:solidFill>
              </a:rPr>
              <a:t>What is your proposed solution?</a:t>
            </a:r>
            <a:endParaRPr sz="1100">
              <a:solidFill>
                <a:schemeClr val="dk1"/>
              </a:solidFill>
            </a:endParaRPr>
          </a:p>
          <a:p>
            <a:pPr marL="457200" lvl="0" indent="-298450" algn="l" rtl="0">
              <a:spcBef>
                <a:spcPts val="0"/>
              </a:spcBef>
              <a:spcAft>
                <a:spcPts val="0"/>
              </a:spcAft>
              <a:buClr>
                <a:schemeClr val="dk1"/>
              </a:buClr>
              <a:buSzPts val="1100"/>
              <a:buAutoNum type="arabicPeriod"/>
            </a:pPr>
            <a:r>
              <a:rPr lang="en" sz="1100">
                <a:solidFill>
                  <a:schemeClr val="dk1"/>
                </a:solidFill>
              </a:rPr>
              <a:t>How well does your solution address that problem, and what evidence or data supports its effectiveness?</a:t>
            </a:r>
            <a:endParaRPr sz="1100">
              <a:solidFill>
                <a:schemeClr val="dk1"/>
              </a:solidFill>
            </a:endParaRPr>
          </a:p>
          <a:p>
            <a:pPr marL="457200" lvl="0" indent="-298450" algn="l" rtl="0">
              <a:spcBef>
                <a:spcPts val="0"/>
              </a:spcBef>
              <a:spcAft>
                <a:spcPts val="0"/>
              </a:spcAft>
              <a:buClr>
                <a:schemeClr val="dk1"/>
              </a:buClr>
              <a:buSzPts val="1100"/>
              <a:buAutoNum type="arabicPeriod"/>
            </a:pPr>
            <a:r>
              <a:rPr lang="en" sz="1100" b="1" i="1">
                <a:solidFill>
                  <a:schemeClr val="dk1"/>
                </a:solidFill>
              </a:rPr>
              <a:t>For non-profit ventures only: </a:t>
            </a:r>
            <a:r>
              <a:rPr lang="en" sz="1100">
                <a:solidFill>
                  <a:schemeClr val="dk1"/>
                </a:solidFill>
              </a:rPr>
              <a:t>How does your venture understand and prioritize the the problem faced by your target beneficiaries?</a:t>
            </a:r>
            <a:endParaRPr sz="1100">
              <a:solidFill>
                <a:schemeClr val="dk1"/>
              </a:solidFill>
            </a:endParaRPr>
          </a:p>
          <a:p>
            <a:pPr marL="0" lvl="0" indent="0" algn="l" rtl="0">
              <a:spcBef>
                <a:spcPts val="1500"/>
              </a:spcBef>
              <a:spcAft>
                <a:spcPts val="0"/>
              </a:spcAft>
              <a:buNone/>
            </a:pPr>
            <a:r>
              <a:rPr lang="en" sz="1100" b="1">
                <a:solidFill>
                  <a:schemeClr val="dk1"/>
                </a:solidFill>
              </a:rPr>
              <a:t>Impact</a:t>
            </a:r>
            <a:endParaRPr sz="1100" b="1">
              <a:solidFill>
                <a:schemeClr val="dk1"/>
              </a:solidFill>
            </a:endParaRPr>
          </a:p>
          <a:p>
            <a:pPr marL="457200" lvl="0" indent="-298450" algn="l" rtl="0">
              <a:spcBef>
                <a:spcPts val="0"/>
              </a:spcBef>
              <a:spcAft>
                <a:spcPts val="0"/>
              </a:spcAft>
              <a:buClr>
                <a:schemeClr val="dk1"/>
              </a:buClr>
              <a:buSzPts val="1100"/>
              <a:buAutoNum type="arabicPeriod"/>
            </a:pPr>
            <a:r>
              <a:rPr lang="en" sz="1100">
                <a:solidFill>
                  <a:schemeClr val="dk1"/>
                </a:solidFill>
              </a:rPr>
              <a:t>What positive impact does your solution have to the broader science community?</a:t>
            </a:r>
            <a:endParaRPr sz="1100">
              <a:solidFill>
                <a:schemeClr val="dk1"/>
              </a:solidFill>
            </a:endParaRPr>
          </a:p>
          <a:p>
            <a:pPr marL="457200" lvl="0" indent="-298450" algn="l" rtl="0">
              <a:spcBef>
                <a:spcPts val="0"/>
              </a:spcBef>
              <a:spcAft>
                <a:spcPts val="0"/>
              </a:spcAft>
              <a:buClr>
                <a:schemeClr val="dk1"/>
              </a:buClr>
              <a:buSzPts val="1100"/>
              <a:buAutoNum type="arabicPeriod"/>
            </a:pPr>
            <a:r>
              <a:rPr lang="en" sz="1100">
                <a:solidFill>
                  <a:schemeClr val="dk1"/>
                </a:solidFill>
              </a:rPr>
              <a:t>What potential breakthroughs or advancements can your solution offer to enhance NASA’s efforts in the Technology Focus Area and how does your solution improve NASA science or exploration capabilities?</a:t>
            </a:r>
            <a:endParaRPr sz="1100">
              <a:solidFill>
                <a:schemeClr val="dk1"/>
              </a:solidFill>
            </a:endParaRPr>
          </a:p>
          <a:p>
            <a:pPr marL="0" lvl="0" indent="0" algn="l" rtl="0">
              <a:spcBef>
                <a:spcPts val="0"/>
              </a:spcBef>
              <a:spcAft>
                <a:spcPts val="0"/>
              </a:spcAft>
              <a:buNone/>
            </a:pPr>
            <a:endParaRPr sz="1100">
              <a:solidFill>
                <a:schemeClr val="dk1"/>
              </a:solidFill>
            </a:endParaRPr>
          </a:p>
          <a:p>
            <a:pPr marL="0" lvl="0" indent="0" algn="l" rtl="0">
              <a:spcBef>
                <a:spcPts val="0"/>
              </a:spcBef>
              <a:spcAft>
                <a:spcPts val="1200"/>
              </a:spcAft>
              <a:buNone/>
            </a:pPr>
            <a:endParaRPr sz="1100">
              <a:solidFill>
                <a:schemeClr val="dk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sp>
        <p:nvSpPr>
          <p:cNvPr id="69" name="Google Shape;69;p1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Market Potential (10%)</a:t>
            </a:r>
            <a:endParaRPr/>
          </a:p>
        </p:txBody>
      </p:sp>
      <p:sp>
        <p:nvSpPr>
          <p:cNvPr id="70" name="Google Shape;70;p1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en" b="1">
                <a:solidFill>
                  <a:schemeClr val="dk1"/>
                </a:solidFill>
              </a:rPr>
              <a:t>How large is your target market and is it easily accessible? Is the need big enough to warrant a solution? What is the upside potential? Who benefits from your solution?</a:t>
            </a:r>
            <a:endParaRPr b="1">
              <a:solidFill>
                <a:schemeClr val="dk1"/>
              </a:solidFill>
            </a:endParaRPr>
          </a:p>
        </p:txBody>
      </p:sp>
      <p:sp>
        <p:nvSpPr>
          <p:cNvPr id="71" name="Google Shape;71;p1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3</a:t>
            </a:fld>
            <a:endParaRPr/>
          </a:p>
        </p:txBody>
      </p:sp>
      <p:sp>
        <p:nvSpPr>
          <p:cNvPr id="72" name="Google Shape;72;p15"/>
          <p:cNvSpPr txBox="1">
            <a:spLocks noGrp="1"/>
          </p:cNvSpPr>
          <p:nvPr>
            <p:ph type="body" idx="1"/>
          </p:nvPr>
        </p:nvSpPr>
        <p:spPr>
          <a:xfrm>
            <a:off x="4311600" y="892650"/>
            <a:ext cx="4807800" cy="3416400"/>
          </a:xfrm>
          <a:prstGeom prst="rect">
            <a:avLst/>
          </a:prstGeom>
        </p:spPr>
        <p:txBody>
          <a:bodyPr spcFirstLastPara="1" wrap="square" lIns="91425" tIns="91425" rIns="91425" bIns="91425" anchor="t" anchorCtr="0">
            <a:noAutofit/>
          </a:bodyPr>
          <a:lstStyle/>
          <a:p>
            <a:pPr marL="0" lvl="0" indent="0" algn="l" rtl="0">
              <a:spcBef>
                <a:spcPts val="1500"/>
              </a:spcBef>
              <a:spcAft>
                <a:spcPts val="0"/>
              </a:spcAft>
              <a:buNone/>
            </a:pPr>
            <a:r>
              <a:rPr lang="en" sz="1100" b="1">
                <a:solidFill>
                  <a:schemeClr val="dk1"/>
                </a:solidFill>
              </a:rPr>
              <a:t>Address these if you are either a for-profit or a non-profit venture…</a:t>
            </a:r>
            <a:endParaRPr sz="1100">
              <a:solidFill>
                <a:schemeClr val="dk1"/>
              </a:solidFill>
            </a:endParaRPr>
          </a:p>
          <a:p>
            <a:pPr marL="457200" lvl="0" indent="-298450" algn="l" rtl="0">
              <a:spcBef>
                <a:spcPts val="1500"/>
              </a:spcBef>
              <a:spcAft>
                <a:spcPts val="0"/>
              </a:spcAft>
              <a:buClr>
                <a:schemeClr val="dk1"/>
              </a:buClr>
              <a:buSzPts val="1100"/>
              <a:buFont typeface="Arial"/>
              <a:buAutoNum type="arabicPeriod"/>
            </a:pPr>
            <a:r>
              <a:rPr lang="en" sz="1100">
                <a:solidFill>
                  <a:schemeClr val="dk1"/>
                </a:solidFill>
              </a:rPr>
              <a:t>What is the potential size of the market for your venture's solution?</a:t>
            </a:r>
            <a:endParaRPr sz="1100">
              <a:solidFill>
                <a:schemeClr val="dk1"/>
              </a:solidFill>
            </a:endParaRPr>
          </a:p>
          <a:p>
            <a:pPr marL="457200" lvl="0" indent="-298450" algn="l" rtl="0">
              <a:spcBef>
                <a:spcPts val="0"/>
              </a:spcBef>
              <a:spcAft>
                <a:spcPts val="0"/>
              </a:spcAft>
              <a:buClr>
                <a:schemeClr val="dk1"/>
              </a:buClr>
              <a:buSzPts val="1100"/>
              <a:buFont typeface="Arial"/>
              <a:buAutoNum type="arabicPeriod"/>
            </a:pPr>
            <a:r>
              <a:rPr lang="en" sz="1100">
                <a:solidFill>
                  <a:schemeClr val="dk1"/>
                </a:solidFill>
              </a:rPr>
              <a:t>Are there existing competitors in the market? If so, how does your venture differentiate itself from them?</a:t>
            </a:r>
            <a:endParaRPr sz="1100">
              <a:solidFill>
                <a:schemeClr val="dk1"/>
              </a:solidFill>
            </a:endParaRPr>
          </a:p>
          <a:p>
            <a:pPr marL="457200" lvl="0" indent="-298450" algn="l" rtl="0">
              <a:spcBef>
                <a:spcPts val="0"/>
              </a:spcBef>
              <a:spcAft>
                <a:spcPts val="0"/>
              </a:spcAft>
              <a:buClr>
                <a:schemeClr val="dk1"/>
              </a:buClr>
              <a:buSzPts val="1100"/>
              <a:buFont typeface="Arial"/>
              <a:buAutoNum type="arabicPeriod"/>
            </a:pPr>
            <a:r>
              <a:rPr lang="en" sz="1100">
                <a:solidFill>
                  <a:schemeClr val="dk1"/>
                </a:solidFill>
              </a:rPr>
              <a:t>Show us a demonstrated need or demand for your venture's product or service.</a:t>
            </a:r>
            <a:endParaRPr sz="1100">
              <a:solidFill>
                <a:schemeClr val="dk1"/>
              </a:solidFill>
            </a:endParaRPr>
          </a:p>
          <a:p>
            <a:pPr marL="457200" lvl="0" indent="-298450" algn="l" rtl="0">
              <a:spcBef>
                <a:spcPts val="0"/>
              </a:spcBef>
              <a:spcAft>
                <a:spcPts val="0"/>
              </a:spcAft>
              <a:buClr>
                <a:schemeClr val="dk1"/>
              </a:buClr>
              <a:buSzPts val="1100"/>
              <a:buFont typeface="Arial"/>
              <a:buAutoNum type="arabicPeriod"/>
            </a:pPr>
            <a:r>
              <a:rPr lang="en" sz="1100">
                <a:solidFill>
                  <a:schemeClr val="dk1"/>
                </a:solidFill>
              </a:rPr>
              <a:t>How deep and widespread is the pain point of the problem you are trying to solve? Describe the ideal customer profile (ICP) for your venture</a:t>
            </a:r>
            <a:endParaRPr sz="1100">
              <a:solidFill>
                <a:schemeClr val="dk1"/>
              </a:solidFill>
            </a:endParaRPr>
          </a:p>
          <a:p>
            <a:pPr marL="0" lvl="0" indent="0" algn="l" rtl="0">
              <a:spcBef>
                <a:spcPts val="1500"/>
              </a:spcBef>
              <a:spcAft>
                <a:spcPts val="0"/>
              </a:spcAft>
              <a:buNone/>
            </a:pPr>
            <a:r>
              <a:rPr lang="en" sz="1100" b="1">
                <a:solidFill>
                  <a:schemeClr val="dk1"/>
                </a:solidFill>
              </a:rPr>
              <a:t>Address these only if you a non-profit venture… </a:t>
            </a:r>
            <a:endParaRPr sz="1100" b="1">
              <a:solidFill>
                <a:schemeClr val="dk1"/>
              </a:solidFill>
            </a:endParaRPr>
          </a:p>
          <a:p>
            <a:pPr marL="457200" lvl="0" indent="-298450" algn="l" rtl="0">
              <a:spcBef>
                <a:spcPts val="1500"/>
              </a:spcBef>
              <a:spcAft>
                <a:spcPts val="0"/>
              </a:spcAft>
              <a:buClr>
                <a:schemeClr val="dk1"/>
              </a:buClr>
              <a:buSzPts val="1100"/>
              <a:buAutoNum type="arabicPeriod"/>
            </a:pPr>
            <a:r>
              <a:rPr lang="en" sz="1100">
                <a:solidFill>
                  <a:schemeClr val="dk1"/>
                </a:solidFill>
              </a:rPr>
              <a:t>Who can potentially benefit from your solution and what is your impact on that audience? Who are the beneficiaries? </a:t>
            </a:r>
            <a:endParaRPr sz="1100">
              <a:solidFill>
                <a:schemeClr val="dk1"/>
              </a:solidFill>
            </a:endParaRPr>
          </a:p>
          <a:p>
            <a:pPr marL="0" lvl="0" indent="0" algn="l" rtl="0">
              <a:spcBef>
                <a:spcPts val="0"/>
              </a:spcBef>
              <a:spcAft>
                <a:spcPts val="0"/>
              </a:spcAft>
              <a:buNone/>
            </a:pPr>
            <a:endParaRPr sz="1100" b="1">
              <a:solidFill>
                <a:schemeClr val="dk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Google Shape;77;p1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Business Model (10%)</a:t>
            </a:r>
            <a:endParaRPr/>
          </a:p>
        </p:txBody>
      </p:sp>
      <p:sp>
        <p:nvSpPr>
          <p:cNvPr id="78" name="Google Shape;78;p16"/>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b="1">
                <a:solidFill>
                  <a:schemeClr val="dk1"/>
                </a:solidFill>
              </a:rPr>
              <a:t>What is your business model? </a:t>
            </a:r>
            <a:endParaRPr b="1">
              <a:solidFill>
                <a:schemeClr val="dk1"/>
              </a:solidFill>
            </a:endParaRPr>
          </a:p>
          <a:p>
            <a:pPr marL="0" lvl="0" indent="0" algn="l" rtl="0">
              <a:spcBef>
                <a:spcPts val="1200"/>
              </a:spcBef>
              <a:spcAft>
                <a:spcPts val="0"/>
              </a:spcAft>
              <a:buNone/>
            </a:pPr>
            <a:r>
              <a:rPr lang="en" b="1">
                <a:solidFill>
                  <a:schemeClr val="dk1"/>
                </a:solidFill>
              </a:rPr>
              <a:t>Does the business model allow for capturing the target market? </a:t>
            </a:r>
            <a:endParaRPr b="1">
              <a:solidFill>
                <a:schemeClr val="dk1"/>
              </a:solidFill>
            </a:endParaRPr>
          </a:p>
          <a:p>
            <a:pPr marL="0" lvl="0" indent="0" algn="l" rtl="0">
              <a:spcBef>
                <a:spcPts val="1200"/>
              </a:spcBef>
              <a:spcAft>
                <a:spcPts val="0"/>
              </a:spcAft>
              <a:buNone/>
            </a:pPr>
            <a:r>
              <a:rPr lang="en" b="1">
                <a:solidFill>
                  <a:schemeClr val="dk1"/>
                </a:solidFill>
              </a:rPr>
              <a:t>How does your model achieve your stated mission?</a:t>
            </a:r>
            <a:endParaRPr b="1">
              <a:solidFill>
                <a:schemeClr val="dk1"/>
              </a:solidFill>
            </a:endParaRPr>
          </a:p>
          <a:p>
            <a:pPr marL="0" lvl="0" indent="0" algn="l" rtl="0">
              <a:spcBef>
                <a:spcPts val="1200"/>
              </a:spcBef>
              <a:spcAft>
                <a:spcPts val="1200"/>
              </a:spcAft>
              <a:buNone/>
            </a:pPr>
            <a:r>
              <a:rPr lang="en" b="1">
                <a:solidFill>
                  <a:schemeClr val="dk1"/>
                </a:solidFill>
              </a:rPr>
              <a:t>Detail your business strategy.</a:t>
            </a:r>
            <a:endParaRPr sz="1100">
              <a:solidFill>
                <a:schemeClr val="dk1"/>
              </a:solidFill>
            </a:endParaRPr>
          </a:p>
        </p:txBody>
      </p:sp>
      <p:sp>
        <p:nvSpPr>
          <p:cNvPr id="79" name="Google Shape;79;p1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4</a:t>
            </a:fld>
            <a:endParaRPr/>
          </a:p>
        </p:txBody>
      </p:sp>
      <p:sp>
        <p:nvSpPr>
          <p:cNvPr id="80" name="Google Shape;80;p16"/>
          <p:cNvSpPr txBox="1">
            <a:spLocks noGrp="1"/>
          </p:cNvSpPr>
          <p:nvPr>
            <p:ph type="body" idx="1"/>
          </p:nvPr>
        </p:nvSpPr>
        <p:spPr>
          <a:xfrm>
            <a:off x="4701100" y="219100"/>
            <a:ext cx="4212900" cy="3416400"/>
          </a:xfrm>
          <a:prstGeom prst="rect">
            <a:avLst/>
          </a:prstGeom>
        </p:spPr>
        <p:txBody>
          <a:bodyPr spcFirstLastPara="1" wrap="square" lIns="91425" tIns="91425" rIns="91425" bIns="91425" anchor="t" anchorCtr="0">
            <a:noAutofit/>
          </a:bodyPr>
          <a:lstStyle/>
          <a:p>
            <a:pPr marL="0" lvl="0" indent="0" algn="l" rtl="0">
              <a:spcBef>
                <a:spcPts val="1500"/>
              </a:spcBef>
              <a:spcAft>
                <a:spcPts val="0"/>
              </a:spcAft>
              <a:buNone/>
            </a:pPr>
            <a:r>
              <a:rPr lang="en" sz="1100" b="1">
                <a:solidFill>
                  <a:schemeClr val="dk1"/>
                </a:solidFill>
              </a:rPr>
              <a:t>Address these only if you are a for-profit venture…</a:t>
            </a:r>
            <a:endParaRPr sz="1200" b="1">
              <a:solidFill>
                <a:schemeClr val="dk1"/>
              </a:solidFill>
              <a:latin typeface="Roboto"/>
              <a:ea typeface="Roboto"/>
              <a:cs typeface="Roboto"/>
              <a:sym typeface="Roboto"/>
            </a:endParaRPr>
          </a:p>
          <a:p>
            <a:pPr marL="0" lvl="0" indent="0" algn="l" rtl="0">
              <a:spcBef>
                <a:spcPts val="0"/>
              </a:spcBef>
              <a:spcAft>
                <a:spcPts val="0"/>
              </a:spcAft>
              <a:buNone/>
            </a:pPr>
            <a:endParaRPr sz="1100">
              <a:solidFill>
                <a:schemeClr val="dk1"/>
              </a:solidFill>
            </a:endParaRPr>
          </a:p>
          <a:p>
            <a:pPr marL="457200" lvl="0" indent="-298450" algn="l" rtl="0">
              <a:spcBef>
                <a:spcPts val="0"/>
              </a:spcBef>
              <a:spcAft>
                <a:spcPts val="0"/>
              </a:spcAft>
              <a:buClr>
                <a:schemeClr val="dk1"/>
              </a:buClr>
              <a:buSzPts val="1100"/>
              <a:buFont typeface="Arial"/>
              <a:buAutoNum type="arabicPeriod"/>
            </a:pPr>
            <a:r>
              <a:rPr lang="en" sz="1100">
                <a:solidFill>
                  <a:schemeClr val="dk1"/>
                </a:solidFill>
              </a:rPr>
              <a:t>Describe your business model. Who are your customers? How will you support and service your customers?</a:t>
            </a:r>
            <a:endParaRPr sz="1100">
              <a:solidFill>
                <a:schemeClr val="dk1"/>
              </a:solidFill>
            </a:endParaRPr>
          </a:p>
          <a:p>
            <a:pPr marL="457200" lvl="0" indent="-298450" algn="l" rtl="0">
              <a:spcBef>
                <a:spcPts val="0"/>
              </a:spcBef>
              <a:spcAft>
                <a:spcPts val="0"/>
              </a:spcAft>
              <a:buClr>
                <a:schemeClr val="dk1"/>
              </a:buClr>
              <a:buSzPts val="1100"/>
              <a:buFont typeface="Arial"/>
              <a:buAutoNum type="arabicPeriod"/>
            </a:pPr>
            <a:r>
              <a:rPr lang="en" sz="1100">
                <a:solidFill>
                  <a:schemeClr val="dk1"/>
                </a:solidFill>
              </a:rPr>
              <a:t>What is your overall strategy and methodology, and how is it appropriate to sell your proposed idea?</a:t>
            </a:r>
            <a:endParaRPr sz="1100">
              <a:solidFill>
                <a:schemeClr val="dk1"/>
              </a:solidFill>
            </a:endParaRPr>
          </a:p>
          <a:p>
            <a:pPr marL="457200" lvl="0" indent="-298450" algn="l" rtl="0">
              <a:spcBef>
                <a:spcPts val="0"/>
              </a:spcBef>
              <a:spcAft>
                <a:spcPts val="0"/>
              </a:spcAft>
              <a:buClr>
                <a:schemeClr val="dk1"/>
              </a:buClr>
              <a:buSzPts val="1100"/>
              <a:buFont typeface="Arial"/>
              <a:buAutoNum type="arabicPeriod"/>
            </a:pPr>
            <a:r>
              <a:rPr lang="en" sz="1100">
                <a:solidFill>
                  <a:schemeClr val="dk1"/>
                </a:solidFill>
              </a:rPr>
              <a:t>How does your venture plan to generate revenue?</a:t>
            </a:r>
            <a:endParaRPr sz="1100">
              <a:solidFill>
                <a:schemeClr val="dk1"/>
              </a:solidFill>
            </a:endParaRPr>
          </a:p>
          <a:p>
            <a:pPr marL="457200" lvl="0" indent="-298450" algn="l" rtl="0">
              <a:spcBef>
                <a:spcPts val="0"/>
              </a:spcBef>
              <a:spcAft>
                <a:spcPts val="0"/>
              </a:spcAft>
              <a:buClr>
                <a:schemeClr val="dk1"/>
              </a:buClr>
              <a:buSzPts val="1100"/>
              <a:buFont typeface="Arial"/>
              <a:buAutoNum type="arabicPeriod"/>
            </a:pPr>
            <a:r>
              <a:rPr lang="en" sz="1100">
                <a:solidFill>
                  <a:schemeClr val="dk1"/>
                </a:solidFill>
              </a:rPr>
              <a:t>What are the costs associated with your solution and how will the venture cover those costs?</a:t>
            </a:r>
            <a:endParaRPr sz="1100">
              <a:solidFill>
                <a:schemeClr val="dk1"/>
              </a:solidFill>
            </a:endParaRPr>
          </a:p>
          <a:p>
            <a:pPr marL="457200" lvl="0" indent="-298450" algn="l" rtl="0">
              <a:spcBef>
                <a:spcPts val="0"/>
              </a:spcBef>
              <a:spcAft>
                <a:spcPts val="0"/>
              </a:spcAft>
              <a:buClr>
                <a:schemeClr val="dk1"/>
              </a:buClr>
              <a:buSzPts val="1100"/>
              <a:buFont typeface="Arial"/>
              <a:buAutoNum type="arabicPeriod"/>
            </a:pPr>
            <a:r>
              <a:rPr lang="en" sz="1100">
                <a:solidFill>
                  <a:schemeClr val="dk1"/>
                </a:solidFill>
              </a:rPr>
              <a:t>What is your path to profitability? </a:t>
            </a:r>
            <a:endParaRPr sz="1100">
              <a:solidFill>
                <a:schemeClr val="dk1"/>
              </a:solidFill>
            </a:endParaRPr>
          </a:p>
          <a:p>
            <a:pPr marL="0" lvl="0" indent="0" algn="l" rtl="0">
              <a:spcBef>
                <a:spcPts val="1500"/>
              </a:spcBef>
              <a:spcAft>
                <a:spcPts val="0"/>
              </a:spcAft>
              <a:buNone/>
            </a:pPr>
            <a:r>
              <a:rPr lang="en" sz="1100" b="1">
                <a:solidFill>
                  <a:schemeClr val="dk1"/>
                </a:solidFill>
              </a:rPr>
              <a:t>Address these only if you are a non-profit venture… </a:t>
            </a:r>
            <a:endParaRPr sz="1100" b="1">
              <a:solidFill>
                <a:schemeClr val="dk1"/>
              </a:solidFill>
            </a:endParaRPr>
          </a:p>
          <a:p>
            <a:pPr marL="457200" lvl="0" indent="-298450" algn="l" rtl="0">
              <a:spcBef>
                <a:spcPts val="1500"/>
              </a:spcBef>
              <a:spcAft>
                <a:spcPts val="0"/>
              </a:spcAft>
              <a:buClr>
                <a:schemeClr val="dk1"/>
              </a:buClr>
              <a:buSzPts val="1100"/>
              <a:buAutoNum type="arabicPeriod"/>
            </a:pPr>
            <a:r>
              <a:rPr lang="en" sz="1100">
                <a:solidFill>
                  <a:schemeClr val="dk1"/>
                </a:solidFill>
              </a:rPr>
              <a:t>Describe your venture model. How does it support your venture’s mission? </a:t>
            </a:r>
            <a:endParaRPr sz="1100">
              <a:solidFill>
                <a:schemeClr val="dk1"/>
              </a:solidFill>
            </a:endParaRPr>
          </a:p>
          <a:p>
            <a:pPr marL="457200" lvl="0" indent="-298450" algn="l" rtl="0">
              <a:spcBef>
                <a:spcPts val="0"/>
              </a:spcBef>
              <a:spcAft>
                <a:spcPts val="0"/>
              </a:spcAft>
              <a:buClr>
                <a:schemeClr val="dk1"/>
              </a:buClr>
              <a:buSzPts val="1100"/>
              <a:buAutoNum type="arabicPeriod"/>
            </a:pPr>
            <a:r>
              <a:rPr lang="en" sz="1100">
                <a:solidFill>
                  <a:schemeClr val="dk1"/>
                </a:solidFill>
              </a:rPr>
              <a:t>How will the venture measure and communicate its impact to stakeholders?</a:t>
            </a:r>
            <a:endParaRPr sz="1100">
              <a:solidFill>
                <a:schemeClr val="dk1"/>
              </a:solidFill>
            </a:endParaRPr>
          </a:p>
          <a:p>
            <a:pPr marL="457200" lvl="0" indent="-298450" algn="l" rtl="0">
              <a:spcBef>
                <a:spcPts val="0"/>
              </a:spcBef>
              <a:spcAft>
                <a:spcPts val="0"/>
              </a:spcAft>
              <a:buClr>
                <a:schemeClr val="dk1"/>
              </a:buClr>
              <a:buSzPts val="1100"/>
              <a:buAutoNum type="arabicPeriod"/>
            </a:pPr>
            <a:r>
              <a:rPr lang="en" sz="1100">
                <a:solidFill>
                  <a:schemeClr val="dk1"/>
                </a:solidFill>
              </a:rPr>
              <a:t>What is the source of funding for the venture, and what is your plan to sustain it?</a:t>
            </a:r>
            <a:endParaRPr sz="1100">
              <a:solidFill>
                <a:schemeClr val="dk1"/>
              </a:solidFill>
            </a:endParaRPr>
          </a:p>
          <a:p>
            <a:pPr marL="457200" lvl="0" indent="-298450" algn="l" rtl="0">
              <a:spcBef>
                <a:spcPts val="0"/>
              </a:spcBef>
              <a:spcAft>
                <a:spcPts val="0"/>
              </a:spcAft>
              <a:buClr>
                <a:schemeClr val="dk1"/>
              </a:buClr>
              <a:buSzPts val="1100"/>
              <a:buAutoNum type="arabicPeriod"/>
            </a:pPr>
            <a:r>
              <a:rPr lang="en" sz="1100">
                <a:solidFill>
                  <a:schemeClr val="dk1"/>
                </a:solidFill>
              </a:rPr>
              <a:t>What is the organizational structure of the venture, and how does it support its operations and impact?</a:t>
            </a:r>
            <a:endParaRPr sz="1100">
              <a:solidFill>
                <a:schemeClr val="dk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Team (10%)</a:t>
            </a:r>
            <a:endParaRPr/>
          </a:p>
        </p:txBody>
      </p:sp>
      <p:sp>
        <p:nvSpPr>
          <p:cNvPr id="86" name="Google Shape;86;p17"/>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b="1">
                <a:solidFill>
                  <a:schemeClr val="dk1"/>
                </a:solidFill>
              </a:rPr>
              <a:t>Does your team have the expertise to develop the solution, execute the vision, and sustain a successful business?</a:t>
            </a:r>
            <a:endParaRPr sz="1100">
              <a:solidFill>
                <a:schemeClr val="dk1"/>
              </a:solidFill>
            </a:endParaRPr>
          </a:p>
          <a:p>
            <a:pPr marL="0" lvl="0" indent="0" algn="l" rtl="0">
              <a:spcBef>
                <a:spcPts val="1200"/>
              </a:spcBef>
              <a:spcAft>
                <a:spcPts val="1200"/>
              </a:spcAft>
              <a:buNone/>
            </a:pPr>
            <a:endParaRPr sz="1100">
              <a:solidFill>
                <a:schemeClr val="dk1"/>
              </a:solidFill>
            </a:endParaRPr>
          </a:p>
        </p:txBody>
      </p:sp>
      <p:sp>
        <p:nvSpPr>
          <p:cNvPr id="87" name="Google Shape;87;p1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5</a:t>
            </a:fld>
            <a:endParaRPr/>
          </a:p>
        </p:txBody>
      </p:sp>
      <p:sp>
        <p:nvSpPr>
          <p:cNvPr id="88" name="Google Shape;88;p17"/>
          <p:cNvSpPr txBox="1">
            <a:spLocks noGrp="1"/>
          </p:cNvSpPr>
          <p:nvPr>
            <p:ph type="body" idx="1"/>
          </p:nvPr>
        </p:nvSpPr>
        <p:spPr>
          <a:xfrm>
            <a:off x="4744450" y="863550"/>
            <a:ext cx="3999900" cy="3416400"/>
          </a:xfrm>
          <a:prstGeom prst="rect">
            <a:avLst/>
          </a:prstGeom>
        </p:spPr>
        <p:txBody>
          <a:bodyPr spcFirstLastPara="1" wrap="square" lIns="91425" tIns="91425" rIns="91425" bIns="91425" anchor="t" anchorCtr="0">
            <a:noAutofit/>
          </a:bodyPr>
          <a:lstStyle/>
          <a:p>
            <a:pPr marL="0" lvl="0" indent="0" algn="l" rtl="0">
              <a:spcBef>
                <a:spcPts val="1500"/>
              </a:spcBef>
              <a:spcAft>
                <a:spcPts val="0"/>
              </a:spcAft>
              <a:buNone/>
            </a:pPr>
            <a:r>
              <a:rPr lang="en" sz="1100" b="1">
                <a:solidFill>
                  <a:schemeClr val="dk1"/>
                </a:solidFill>
              </a:rPr>
              <a:t>Address these if you are either a for-profit or a non-profit venture…</a:t>
            </a:r>
            <a:endParaRPr sz="1100">
              <a:solidFill>
                <a:schemeClr val="dk1"/>
              </a:solidFill>
            </a:endParaRPr>
          </a:p>
          <a:p>
            <a:pPr marL="457200" lvl="0" indent="-298450" algn="l" rtl="0">
              <a:spcBef>
                <a:spcPts val="1500"/>
              </a:spcBef>
              <a:spcAft>
                <a:spcPts val="0"/>
              </a:spcAft>
              <a:buClr>
                <a:schemeClr val="dk1"/>
              </a:buClr>
              <a:buSzPts val="1100"/>
              <a:buFont typeface="Arial"/>
              <a:buAutoNum type="arabicPeriod"/>
            </a:pPr>
            <a:r>
              <a:rPr lang="en" sz="1100">
                <a:solidFill>
                  <a:schemeClr val="dk1"/>
                </a:solidFill>
              </a:rPr>
              <a:t>What is your team's background and experience, and how does it relate to the mission and goals of the venture?</a:t>
            </a:r>
            <a:endParaRPr sz="1100">
              <a:solidFill>
                <a:schemeClr val="dk1"/>
              </a:solidFill>
            </a:endParaRPr>
          </a:p>
          <a:p>
            <a:pPr marL="457200" lvl="0" indent="-298450" algn="l" rtl="0">
              <a:spcBef>
                <a:spcPts val="0"/>
              </a:spcBef>
              <a:spcAft>
                <a:spcPts val="0"/>
              </a:spcAft>
              <a:buClr>
                <a:schemeClr val="dk1"/>
              </a:buClr>
              <a:buSzPts val="1100"/>
              <a:buFont typeface="Arial"/>
              <a:buAutoNum type="arabicPeriod"/>
            </a:pPr>
            <a:r>
              <a:rPr lang="en" sz="1100">
                <a:solidFill>
                  <a:schemeClr val="dk1"/>
                </a:solidFill>
              </a:rPr>
              <a:t>What are the roles and responsibilities of each team member, and how does the team work together?</a:t>
            </a:r>
            <a:endParaRPr sz="1100">
              <a:solidFill>
                <a:schemeClr val="dk1"/>
              </a:solidFill>
            </a:endParaRPr>
          </a:p>
          <a:p>
            <a:pPr marL="457200" lvl="0" indent="-298450" algn="l" rtl="0">
              <a:spcBef>
                <a:spcPts val="0"/>
              </a:spcBef>
              <a:spcAft>
                <a:spcPts val="0"/>
              </a:spcAft>
              <a:buClr>
                <a:schemeClr val="dk1"/>
              </a:buClr>
              <a:buSzPts val="1100"/>
              <a:buFont typeface="Arial"/>
              <a:buAutoNum type="arabicPeriod"/>
            </a:pPr>
            <a:r>
              <a:rPr lang="en" sz="1100">
                <a:solidFill>
                  <a:schemeClr val="dk1"/>
                </a:solidFill>
              </a:rPr>
              <a:t>How does the team plan to address any gaps in skills or experience that may be needed to achieve the venture's goals?</a:t>
            </a:r>
            <a:endParaRPr sz="1100">
              <a:solidFill>
                <a:schemeClr val="dk1"/>
              </a:solidFill>
            </a:endParaRPr>
          </a:p>
          <a:p>
            <a:pPr marL="457200" lvl="0" indent="-298450" algn="l" rtl="0">
              <a:spcBef>
                <a:spcPts val="0"/>
              </a:spcBef>
              <a:spcAft>
                <a:spcPts val="0"/>
              </a:spcAft>
              <a:buClr>
                <a:schemeClr val="dk1"/>
              </a:buClr>
              <a:buSzPts val="1100"/>
              <a:buFont typeface="Arial"/>
              <a:buAutoNum type="arabicPeriod"/>
            </a:pPr>
            <a:r>
              <a:rPr lang="en" sz="1100">
                <a:solidFill>
                  <a:schemeClr val="dk1"/>
                </a:solidFill>
              </a:rPr>
              <a:t>What is the team's track record, and what successes or failures have they experienced in the past?</a:t>
            </a:r>
            <a:endParaRPr sz="1100">
              <a:solidFill>
                <a:schemeClr val="dk1"/>
              </a:solidFill>
            </a:endParaRPr>
          </a:p>
          <a:p>
            <a:pPr marL="457200" lvl="0" indent="-298450" algn="l" rtl="0">
              <a:spcBef>
                <a:spcPts val="0"/>
              </a:spcBef>
              <a:spcAft>
                <a:spcPts val="0"/>
              </a:spcAft>
              <a:buClr>
                <a:schemeClr val="dk1"/>
              </a:buClr>
              <a:buSzPts val="1100"/>
              <a:buFont typeface="Arial"/>
              <a:buAutoNum type="arabicPeriod"/>
            </a:pPr>
            <a:r>
              <a:rPr lang="en" sz="1100">
                <a:solidFill>
                  <a:schemeClr val="dk1"/>
                </a:solidFill>
              </a:rPr>
              <a:t>How committed is the team to the venture's mission and goals, and what motivates them to pursue this work?</a:t>
            </a:r>
            <a:endParaRPr sz="1100">
              <a:solidFill>
                <a:schemeClr val="dk1"/>
              </a:solidFill>
            </a:endParaRPr>
          </a:p>
          <a:p>
            <a:pPr marL="0" lvl="0" indent="0" algn="l" rtl="0">
              <a:spcBef>
                <a:spcPts val="0"/>
              </a:spcBef>
              <a:spcAft>
                <a:spcPts val="0"/>
              </a:spcAft>
              <a:buNone/>
            </a:pPr>
            <a:endParaRPr sz="1100" b="1">
              <a:solidFill>
                <a:schemeClr val="dk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1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Traction (5%)</a:t>
            </a:r>
            <a:endParaRPr/>
          </a:p>
        </p:txBody>
      </p:sp>
      <p:sp>
        <p:nvSpPr>
          <p:cNvPr id="94" name="Google Shape;94;p18"/>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b="1">
                <a:solidFill>
                  <a:schemeClr val="dk1"/>
                </a:solidFill>
              </a:rPr>
              <a:t>What is the evidence of demand for your solution across commercial, government, humanitarian and/or academic sectors?</a:t>
            </a:r>
            <a:endParaRPr b="1">
              <a:solidFill>
                <a:schemeClr val="dk1"/>
              </a:solidFill>
            </a:endParaRPr>
          </a:p>
          <a:p>
            <a:pPr marL="0" lvl="0" indent="0" algn="l" rtl="0">
              <a:spcBef>
                <a:spcPts val="1200"/>
              </a:spcBef>
              <a:spcAft>
                <a:spcPts val="0"/>
              </a:spcAft>
              <a:buNone/>
            </a:pPr>
            <a:endParaRPr b="1">
              <a:solidFill>
                <a:schemeClr val="dk1"/>
              </a:solidFill>
            </a:endParaRPr>
          </a:p>
          <a:p>
            <a:pPr marL="0" lvl="0" indent="0" algn="l" rtl="0">
              <a:spcBef>
                <a:spcPts val="1200"/>
              </a:spcBef>
              <a:spcAft>
                <a:spcPts val="1200"/>
              </a:spcAft>
              <a:buNone/>
            </a:pPr>
            <a:endParaRPr b="1">
              <a:solidFill>
                <a:schemeClr val="dk1"/>
              </a:solidFill>
            </a:endParaRPr>
          </a:p>
        </p:txBody>
      </p:sp>
      <p:sp>
        <p:nvSpPr>
          <p:cNvPr id="95" name="Google Shape;95;p1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6</a:t>
            </a:fld>
            <a:endParaRPr/>
          </a:p>
        </p:txBody>
      </p:sp>
      <p:sp>
        <p:nvSpPr>
          <p:cNvPr id="96" name="Google Shape;96;p18"/>
          <p:cNvSpPr txBox="1">
            <a:spLocks noGrp="1"/>
          </p:cNvSpPr>
          <p:nvPr>
            <p:ph type="body" idx="1"/>
          </p:nvPr>
        </p:nvSpPr>
        <p:spPr>
          <a:xfrm>
            <a:off x="4021000" y="592875"/>
            <a:ext cx="5082900" cy="3416400"/>
          </a:xfrm>
          <a:prstGeom prst="rect">
            <a:avLst/>
          </a:prstGeom>
        </p:spPr>
        <p:txBody>
          <a:bodyPr spcFirstLastPara="1" wrap="square" lIns="91425" tIns="91425" rIns="91425" bIns="91425" anchor="t" anchorCtr="0">
            <a:noAutofit/>
          </a:bodyPr>
          <a:lstStyle/>
          <a:p>
            <a:pPr marL="0" lvl="0" indent="0" algn="l" rtl="0">
              <a:spcBef>
                <a:spcPts val="1500"/>
              </a:spcBef>
              <a:spcAft>
                <a:spcPts val="0"/>
              </a:spcAft>
              <a:buNone/>
            </a:pPr>
            <a:r>
              <a:rPr lang="en" sz="1100" b="1">
                <a:solidFill>
                  <a:schemeClr val="dk1"/>
                </a:solidFill>
              </a:rPr>
              <a:t>Address these if you are either a for-profit or a non-profit venture…</a:t>
            </a:r>
            <a:endParaRPr sz="1100">
              <a:solidFill>
                <a:schemeClr val="dk1"/>
              </a:solidFill>
            </a:endParaRPr>
          </a:p>
          <a:p>
            <a:pPr marL="457200" lvl="0" indent="-298450" algn="l" rtl="0">
              <a:spcBef>
                <a:spcPts val="1500"/>
              </a:spcBef>
              <a:spcAft>
                <a:spcPts val="0"/>
              </a:spcAft>
              <a:buClr>
                <a:schemeClr val="dk1"/>
              </a:buClr>
              <a:buSzPts val="1100"/>
              <a:buFont typeface="Arial"/>
              <a:buAutoNum type="arabicPeriod"/>
            </a:pPr>
            <a:r>
              <a:rPr lang="en" sz="1100">
                <a:solidFill>
                  <a:schemeClr val="dk1"/>
                </a:solidFill>
              </a:rPr>
              <a:t>What progress has your venture made in achieving your goals, and how do you measure that progress?</a:t>
            </a:r>
            <a:endParaRPr sz="1100">
              <a:solidFill>
                <a:schemeClr val="dk1"/>
              </a:solidFill>
            </a:endParaRPr>
          </a:p>
          <a:p>
            <a:pPr marL="457200" lvl="0" indent="-298450" algn="l" rtl="0">
              <a:spcBef>
                <a:spcPts val="0"/>
              </a:spcBef>
              <a:spcAft>
                <a:spcPts val="0"/>
              </a:spcAft>
              <a:buClr>
                <a:schemeClr val="dk1"/>
              </a:buClr>
              <a:buSzPts val="1100"/>
              <a:buFont typeface="Arial"/>
              <a:buAutoNum type="arabicPeriod"/>
            </a:pPr>
            <a:r>
              <a:rPr lang="en" sz="1100">
                <a:solidFill>
                  <a:schemeClr val="dk1"/>
                </a:solidFill>
              </a:rPr>
              <a:t>How does your venture demonstrate its impact and effectiveness, and what evidence or data supports those claims?</a:t>
            </a:r>
            <a:endParaRPr sz="1100">
              <a:solidFill>
                <a:schemeClr val="dk1"/>
              </a:solidFill>
            </a:endParaRPr>
          </a:p>
          <a:p>
            <a:pPr marL="457200" lvl="0" indent="-298450" algn="l" rtl="0">
              <a:spcBef>
                <a:spcPts val="0"/>
              </a:spcBef>
              <a:spcAft>
                <a:spcPts val="0"/>
              </a:spcAft>
              <a:buClr>
                <a:schemeClr val="dk1"/>
              </a:buClr>
              <a:buSzPts val="1100"/>
              <a:buFont typeface="Arial"/>
              <a:buAutoNum type="arabicPeriod"/>
            </a:pPr>
            <a:r>
              <a:rPr lang="en" sz="1100">
                <a:solidFill>
                  <a:schemeClr val="dk1"/>
                </a:solidFill>
              </a:rPr>
              <a:t>What is the feedback from customers or beneficiaries, and how satisfied are they with your solution?</a:t>
            </a:r>
            <a:endParaRPr sz="1100">
              <a:solidFill>
                <a:schemeClr val="dk1"/>
              </a:solidFill>
            </a:endParaRPr>
          </a:p>
          <a:p>
            <a:pPr marL="457200" lvl="0" indent="-298450" algn="l" rtl="0">
              <a:spcBef>
                <a:spcPts val="0"/>
              </a:spcBef>
              <a:spcAft>
                <a:spcPts val="0"/>
              </a:spcAft>
              <a:buClr>
                <a:schemeClr val="dk1"/>
              </a:buClr>
              <a:buSzPts val="1100"/>
              <a:buFont typeface="Arial"/>
              <a:buAutoNum type="arabicPeriod"/>
            </a:pPr>
            <a:r>
              <a:rPr lang="en" sz="1100">
                <a:solidFill>
                  <a:schemeClr val="dk1"/>
                </a:solidFill>
              </a:rPr>
              <a:t>How does the venture plan to scale your operations and impact, and what milestones have you achieved so far?</a:t>
            </a:r>
            <a:endParaRPr sz="1100">
              <a:solidFill>
                <a:schemeClr val="dk1"/>
              </a:solidFill>
            </a:endParaRPr>
          </a:p>
          <a:p>
            <a:pPr marL="457200" lvl="0" indent="-298450" algn="l" rtl="0">
              <a:spcBef>
                <a:spcPts val="0"/>
              </a:spcBef>
              <a:spcAft>
                <a:spcPts val="0"/>
              </a:spcAft>
              <a:buClr>
                <a:schemeClr val="dk1"/>
              </a:buClr>
              <a:buSzPts val="1100"/>
              <a:buFont typeface="Arial"/>
              <a:buAutoNum type="arabicPeriod"/>
            </a:pPr>
            <a:r>
              <a:rPr lang="en" sz="1100">
                <a:solidFill>
                  <a:schemeClr val="dk1"/>
                </a:solidFill>
              </a:rPr>
              <a:t>What partnerships or collaborations has your venture established, and how have those relationships contributed to your growth and impact?</a:t>
            </a:r>
            <a:endParaRPr sz="1100">
              <a:solidFill>
                <a:schemeClr val="dk1"/>
              </a:solidFill>
            </a:endParaRPr>
          </a:p>
          <a:p>
            <a:pPr marL="0" lvl="0" indent="0" algn="l" rtl="0">
              <a:spcBef>
                <a:spcPts val="1500"/>
              </a:spcBef>
              <a:spcAft>
                <a:spcPts val="0"/>
              </a:spcAft>
              <a:buNone/>
            </a:pPr>
            <a:r>
              <a:rPr lang="en" sz="1100" b="1">
                <a:solidFill>
                  <a:schemeClr val="dk1"/>
                </a:solidFill>
              </a:rPr>
              <a:t>Address these only if you are a for-profit venture… </a:t>
            </a:r>
            <a:endParaRPr sz="1100" b="1">
              <a:solidFill>
                <a:schemeClr val="dk1"/>
              </a:solidFill>
            </a:endParaRPr>
          </a:p>
          <a:p>
            <a:pPr marL="457200" lvl="0" indent="-298450" algn="l" rtl="0">
              <a:spcBef>
                <a:spcPts val="1500"/>
              </a:spcBef>
              <a:spcAft>
                <a:spcPts val="0"/>
              </a:spcAft>
              <a:buClr>
                <a:schemeClr val="dk1"/>
              </a:buClr>
              <a:buSzPts val="1100"/>
              <a:buAutoNum type="arabicPeriod"/>
            </a:pPr>
            <a:r>
              <a:rPr lang="en" sz="1100">
                <a:solidFill>
                  <a:schemeClr val="dk1"/>
                </a:solidFill>
              </a:rPr>
              <a:t>Has your solution generated revenue from selling your product or service (if any)?</a:t>
            </a:r>
            <a:endParaRPr sz="1100">
              <a:solidFill>
                <a:schemeClr val="dk1"/>
              </a:solidFill>
            </a:endParaRPr>
          </a:p>
          <a:p>
            <a:pPr marL="457200" lvl="0" indent="-298450" algn="l" rtl="0">
              <a:spcBef>
                <a:spcPts val="0"/>
              </a:spcBef>
              <a:spcAft>
                <a:spcPts val="0"/>
              </a:spcAft>
              <a:buClr>
                <a:schemeClr val="dk1"/>
              </a:buClr>
              <a:buSzPts val="1100"/>
              <a:buAutoNum type="arabicPeriod"/>
            </a:pPr>
            <a:r>
              <a:rPr lang="en" sz="1100">
                <a:solidFill>
                  <a:schemeClr val="dk1"/>
                </a:solidFill>
              </a:rPr>
              <a:t>How much equity financing has been raised (if any)?</a:t>
            </a:r>
            <a:endParaRPr sz="1100">
              <a:solidFill>
                <a:schemeClr val="dk1"/>
              </a:solidFill>
            </a:endParaRPr>
          </a:p>
          <a:p>
            <a:pPr marL="457200" lvl="0" indent="-298450" algn="l" rtl="0">
              <a:spcBef>
                <a:spcPts val="0"/>
              </a:spcBef>
              <a:spcAft>
                <a:spcPts val="0"/>
              </a:spcAft>
              <a:buClr>
                <a:schemeClr val="dk1"/>
              </a:buClr>
              <a:buSzPts val="1100"/>
              <a:buAutoNum type="arabicPeriod"/>
            </a:pPr>
            <a:r>
              <a:rPr lang="en" sz="1100">
                <a:solidFill>
                  <a:schemeClr val="dk1"/>
                </a:solidFill>
              </a:rPr>
              <a:t>How much and from where has the team received non-dilutive grant funding (if any)?</a:t>
            </a:r>
            <a:endParaRPr sz="1100">
              <a:solidFill>
                <a:schemeClr val="dk1"/>
              </a:solidFill>
            </a:endParaRPr>
          </a:p>
        </p:txBody>
      </p:sp>
    </p:spTree>
  </p:cSld>
  <p:clrMapOvr>
    <a:masterClrMapping/>
  </p:clrMapOvr>
</p:sld>
</file>

<file path=ppt/theme/theme1.xml><?xml version="1.0" encoding="utf-8"?>
<a:theme xmlns:a="http://schemas.openxmlformats.org/drawingml/2006/main"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869</Words>
  <Application>Microsoft Macintosh PowerPoint</Application>
  <PresentationFormat>On-screen Show (16:9)</PresentationFormat>
  <Paragraphs>66</Paragraphs>
  <Slides>6</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Roboto</vt:lpstr>
      <vt:lpstr>Simple Dark</vt:lpstr>
      <vt:lpstr>[Company Name]</vt:lpstr>
      <vt:lpstr>Proposed Solution &amp; Impact (5%)</vt:lpstr>
      <vt:lpstr>Market Potential (10%)</vt:lpstr>
      <vt:lpstr>Business Model (10%)</vt:lpstr>
      <vt:lpstr>Team (10%)</vt:lpstr>
      <vt:lpstr>Traction (5%)</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[Company Name]</dc:title>
  <cp:lastModifiedBy>Kyla Jeffrey</cp:lastModifiedBy>
  <cp:revision>2</cp:revision>
  <dcterms:modified xsi:type="dcterms:W3CDTF">2023-04-10T15:38:30Z</dcterms:modified>
</cp:coreProperties>
</file>