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5959"/>
    <a:srgbClr val="BA54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83946" autoAdjust="0"/>
  </p:normalViewPr>
  <p:slideViewPr>
    <p:cSldViewPr snapToGrid="0" snapToObjects="1">
      <p:cViewPr varScale="1">
        <p:scale>
          <a:sx n="106" d="100"/>
          <a:sy n="106" d="100"/>
        </p:scale>
        <p:origin x="11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0D82C2-61A0-4511-86CF-970065D5CC1B}" type="datetimeFigureOut">
              <a:rPr lang="en-US" smtClean="0"/>
              <a:t>4/19/22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416BF-B78A-4F5E-8769-179FCB25ABE9}" type="slidenum">
              <a:rPr lang="en-US" smtClean="0"/>
              <a:t>‹#›</a:t>
            </a:fld>
            <a:endParaRPr lang="en-US"/>
          </a:p>
        </p:txBody>
      </p:sp>
    </p:spTree>
    <p:extLst>
      <p:ext uri="{BB962C8B-B14F-4D97-AF65-F5344CB8AC3E}">
        <p14:creationId xmlns:p14="http://schemas.microsoft.com/office/powerpoint/2010/main" val="200951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americanmadechallenges.org/cable/docs/rules/CABLE_Prize_Official_Rules.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Franklin Gothic Book" panose="020B0503020102020204" pitchFamily="34" charset="0"/>
              </a:rPr>
              <a:t>Public PowerPoint Summary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Franklin Gothic Book" panose="020B0503020102020204" pitchFamily="34" charset="0"/>
              </a:rPr>
              <a:t>Make a public-facing, one-slide </a:t>
            </a:r>
            <a:r>
              <a:rPr lang="en-US" sz="1200">
                <a:effectLst/>
                <a:latin typeface="Franklin Gothic Book" panose="020B0503020102020204" pitchFamily="34" charset="0"/>
              </a:rPr>
              <a:t>summary containing </a:t>
            </a:r>
            <a:r>
              <a:rPr lang="en-US" sz="1200" dirty="0">
                <a:effectLst/>
                <a:latin typeface="Franklin Gothic Book" panose="020B0503020102020204" pitchFamily="34" charset="0"/>
              </a:rPr>
              <a:t>technically specific details that can be understood by most people. The slide will be made public and should include (1) the competitor or team name and team leader, (2) submission title, </a:t>
            </a:r>
            <a:r>
              <a:rPr lang="en-US" sz="1200" kern="1200" dirty="0">
                <a:solidFill>
                  <a:schemeClr val="tx1"/>
                </a:solidFill>
                <a:effectLst/>
                <a:latin typeface="+mn-lt"/>
                <a:ea typeface="+mn-ea"/>
                <a:cs typeface="+mn-cs"/>
              </a:rPr>
              <a:t>(3) description of the conductor material, application market size and which Table 2 goal(s) you are competing in, (4) sample fabrication approach, (5) material image, and (6) potential impact.</a:t>
            </a:r>
            <a:r>
              <a:rPr lang="en-US" sz="1200" dirty="0">
                <a:effectLst/>
                <a:latin typeface="Franklin Gothic Book" panose="020B0503020102020204" pitchFamily="34" charset="0"/>
              </a:rPr>
              <a:t> Please make any text readable in a standard printout and conference room projection. Please refer to the official CABLE Prize Rules Document for full requirements:  </a:t>
            </a:r>
            <a:r>
              <a:rPr lang="en-US" b="0" i="0" u="none" strike="noStrike" dirty="0">
                <a:solidFill>
                  <a:srgbClr val="C41F25"/>
                </a:solidFill>
                <a:effectLst/>
                <a:latin typeface="system-ui"/>
                <a:hlinkClick r:id="rId3"/>
              </a:rPr>
              <a:t>https://americanmadechallenges.org/cable/docs/rules/CABLE_Prize_Official_Rules.pdf</a:t>
            </a:r>
            <a:endParaRPr lang="en-US" dirty="0"/>
          </a:p>
        </p:txBody>
      </p:sp>
      <p:sp>
        <p:nvSpPr>
          <p:cNvPr id="4" name="Slide Number Placeholder 3"/>
          <p:cNvSpPr>
            <a:spLocks noGrp="1"/>
          </p:cNvSpPr>
          <p:nvPr>
            <p:ph type="sldNum" sz="quarter" idx="5"/>
          </p:nvPr>
        </p:nvSpPr>
        <p:spPr/>
        <p:txBody>
          <a:bodyPr/>
          <a:lstStyle/>
          <a:p>
            <a:fld id="{306416BF-B78A-4F5E-8769-179FCB25ABE9}" type="slidenum">
              <a:rPr lang="en-US" smtClean="0"/>
              <a:t>1</a:t>
            </a:fld>
            <a:endParaRPr lang="en-US"/>
          </a:p>
        </p:txBody>
      </p:sp>
    </p:spTree>
    <p:extLst>
      <p:ext uri="{BB962C8B-B14F-4D97-AF65-F5344CB8AC3E}">
        <p14:creationId xmlns:p14="http://schemas.microsoft.com/office/powerpoint/2010/main" val="4269328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Title Placeholder 1">
            <a:extLst>
              <a:ext uri="{FF2B5EF4-FFF2-40B4-BE49-F238E27FC236}">
                <a16:creationId xmlns:a16="http://schemas.microsoft.com/office/drawing/2014/main" id="{91EF715A-EFEF-2046-A9A8-9AAA6BD6A2AA}"/>
              </a:ext>
            </a:extLst>
          </p:cNvPr>
          <p:cNvSpPr>
            <a:spLocks noGrp="1"/>
          </p:cNvSpPr>
          <p:nvPr>
            <p:ph type="title"/>
          </p:nvPr>
        </p:nvSpPr>
        <p:spPr>
          <a:xfrm>
            <a:off x="419100" y="-348"/>
            <a:ext cx="6113745" cy="1046162"/>
          </a:xfrm>
          <a:prstGeom prst="rect">
            <a:avLst/>
          </a:prstGeom>
          <a:solidFill>
            <a:srgbClr val="585959"/>
          </a:solidFill>
        </p:spPr>
        <p:txBody>
          <a:bodyPr vert="horz" lIns="91440" tIns="45720" rIns="91440" bIns="45720" rtlCol="0" anchor="ctr" anchorCtr="0">
            <a:noAutofit/>
          </a:bodyPr>
          <a:lstStyle/>
          <a:p>
            <a:r>
              <a:rPr lang="en-US" dirty="0"/>
              <a:t>Click to edit Master title style</a:t>
            </a:r>
          </a:p>
        </p:txBody>
      </p:sp>
      <p:sp>
        <p:nvSpPr>
          <p:cNvPr id="24" name="Text Placeholder 23">
            <a:extLst>
              <a:ext uri="{FF2B5EF4-FFF2-40B4-BE49-F238E27FC236}">
                <a16:creationId xmlns:a16="http://schemas.microsoft.com/office/drawing/2014/main" id="{97C8A130-CE76-BD47-96BC-6671121FCAB4}"/>
              </a:ext>
            </a:extLst>
          </p:cNvPr>
          <p:cNvSpPr>
            <a:spLocks noGrp="1"/>
          </p:cNvSpPr>
          <p:nvPr>
            <p:ph type="body" sz="quarter" idx="10"/>
          </p:nvPr>
        </p:nvSpPr>
        <p:spPr>
          <a:xfrm>
            <a:off x="635000" y="1536700"/>
            <a:ext cx="5638800" cy="4127500"/>
          </a:xfrm>
          <a:prstGeom prst="rect">
            <a:avLst/>
          </a:prstGeom>
        </p:spPr>
        <p:txBody>
          <a:bodyPr/>
          <a:lstStyle>
            <a:lvl1pPr>
              <a:defRPr b="0" i="0">
                <a:latin typeface="Franklin Gothic Book" panose="020B0503020102020204" pitchFamily="34" charset="0"/>
              </a:defRPr>
            </a:lvl1pPr>
            <a:lvl2pPr>
              <a:defRPr b="0" i="0">
                <a:latin typeface="Franklin Gothic Book" panose="020B0503020102020204" pitchFamily="34" charset="0"/>
              </a:defRPr>
            </a:lvl2pPr>
            <a:lvl3pPr>
              <a:defRPr b="0" i="0">
                <a:latin typeface="Franklin Gothic Book" panose="020B0503020102020204" pitchFamily="34" charset="0"/>
              </a:defRPr>
            </a:lvl3pPr>
            <a:lvl4pPr>
              <a:defRPr b="0" i="0">
                <a:latin typeface="Franklin Gothic Book" panose="020B0503020102020204" pitchFamily="34" charset="0"/>
              </a:defRPr>
            </a:lvl4pPr>
            <a:lvl5pPr>
              <a:defRPr b="0" i="0">
                <a:latin typeface="Franklin Gothic Book" panose="020B05030201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Picture Placeholder 25">
            <a:extLst>
              <a:ext uri="{FF2B5EF4-FFF2-40B4-BE49-F238E27FC236}">
                <a16:creationId xmlns:a16="http://schemas.microsoft.com/office/drawing/2014/main" id="{8DEC202E-E524-CF47-9AB0-3BEE64A4C5C7}"/>
              </a:ext>
            </a:extLst>
          </p:cNvPr>
          <p:cNvSpPr>
            <a:spLocks noGrp="1"/>
          </p:cNvSpPr>
          <p:nvPr>
            <p:ph type="pic" sz="quarter" idx="11"/>
          </p:nvPr>
        </p:nvSpPr>
        <p:spPr>
          <a:xfrm>
            <a:off x="6883400" y="1562100"/>
            <a:ext cx="4051300" cy="4025900"/>
          </a:xfrm>
          <a:prstGeom prst="rect">
            <a:avLst/>
          </a:prstGeom>
        </p:spPr>
        <p:txBody>
          <a:bodyPr/>
          <a:lstStyle/>
          <a:p>
            <a:endParaRPr lang="en-US"/>
          </a:p>
        </p:txBody>
      </p:sp>
    </p:spTree>
    <p:extLst>
      <p:ext uri="{BB962C8B-B14F-4D97-AF65-F5344CB8AC3E}">
        <p14:creationId xmlns:p14="http://schemas.microsoft.com/office/powerpoint/2010/main" val="166315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F9093A1E-ED5F-FF46-9916-5DF9CEE25FB3}"/>
              </a:ext>
            </a:extLst>
          </p:cNvPr>
          <p:cNvSpPr>
            <a:spLocks noGrp="1"/>
          </p:cNvSpPr>
          <p:nvPr>
            <p:ph type="title"/>
          </p:nvPr>
        </p:nvSpPr>
        <p:spPr>
          <a:xfrm>
            <a:off x="419100" y="-348"/>
            <a:ext cx="6113745" cy="1046162"/>
          </a:xfrm>
          <a:prstGeom prst="rect">
            <a:avLst/>
          </a:prstGeom>
          <a:solidFill>
            <a:srgbClr val="585959"/>
          </a:solidFill>
        </p:spPr>
        <p:txBody>
          <a:bodyPr vert="horz" lIns="91440" tIns="45720" rIns="91440" bIns="45720" rtlCol="0" anchor="ctr" anchorCtr="0">
            <a:noAutofit/>
          </a:bodyPr>
          <a:lstStyle/>
          <a:p>
            <a:r>
              <a:rPr lang="en-US" dirty="0"/>
              <a:t>Click to edit Master title style</a:t>
            </a:r>
          </a:p>
        </p:txBody>
      </p:sp>
      <p:sp>
        <p:nvSpPr>
          <p:cNvPr id="6" name="Picture Placeholder 25">
            <a:extLst>
              <a:ext uri="{FF2B5EF4-FFF2-40B4-BE49-F238E27FC236}">
                <a16:creationId xmlns:a16="http://schemas.microsoft.com/office/drawing/2014/main" id="{ABDC03E3-5C85-A447-8A38-06858C7C2079}"/>
              </a:ext>
            </a:extLst>
          </p:cNvPr>
          <p:cNvSpPr>
            <a:spLocks noGrp="1"/>
          </p:cNvSpPr>
          <p:nvPr>
            <p:ph type="pic" sz="quarter" idx="11"/>
          </p:nvPr>
        </p:nvSpPr>
        <p:spPr>
          <a:xfrm>
            <a:off x="787400" y="1562100"/>
            <a:ext cx="10541000" cy="4025900"/>
          </a:xfrm>
          <a:prstGeom prst="rect">
            <a:avLst/>
          </a:prstGeom>
        </p:spPr>
        <p:txBody>
          <a:bodyPr/>
          <a:lstStyle/>
          <a:p>
            <a:endParaRPr lang="en-US"/>
          </a:p>
        </p:txBody>
      </p:sp>
    </p:spTree>
    <p:extLst>
      <p:ext uri="{BB962C8B-B14F-4D97-AF65-F5344CB8AC3E}">
        <p14:creationId xmlns:p14="http://schemas.microsoft.com/office/powerpoint/2010/main" val="24548120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FC865B2-E0A2-8641-AFFD-5640F16CC557}"/>
              </a:ext>
            </a:extLst>
          </p:cNvPr>
          <p:cNvPicPr>
            <a:picLocks noChangeAspect="1"/>
          </p:cNvPicPr>
          <p:nvPr userDrawn="1"/>
        </p:nvPicPr>
        <p:blipFill rotWithShape="1">
          <a:blip r:embed="rId4" cstate="print">
            <a:alphaModFix amt="63000"/>
            <a:extLst>
              <a:ext uri="{28A0092B-C50C-407E-A947-70E740481C1C}">
                <a14:useLocalDpi xmlns:a14="http://schemas.microsoft.com/office/drawing/2010/main"/>
              </a:ext>
            </a:extLst>
          </a:blip>
          <a:srcRect/>
          <a:stretch/>
        </p:blipFill>
        <p:spPr>
          <a:xfrm>
            <a:off x="0" y="6526060"/>
            <a:ext cx="12192000" cy="344466"/>
          </a:xfrm>
          <a:prstGeom prst="rect">
            <a:avLst/>
          </a:prstGeom>
        </p:spPr>
      </p:pic>
      <p:sp>
        <p:nvSpPr>
          <p:cNvPr id="9" name="TextBox 8">
            <a:extLst>
              <a:ext uri="{FF2B5EF4-FFF2-40B4-BE49-F238E27FC236}">
                <a16:creationId xmlns:a16="http://schemas.microsoft.com/office/drawing/2014/main" id="{DFC8096F-7AF7-4B40-9573-B28CF5573C95}"/>
              </a:ext>
            </a:extLst>
          </p:cNvPr>
          <p:cNvSpPr txBox="1"/>
          <p:nvPr userDrawn="1"/>
        </p:nvSpPr>
        <p:spPr>
          <a:xfrm>
            <a:off x="200417" y="6555949"/>
            <a:ext cx="6751528" cy="276999"/>
          </a:xfrm>
          <a:prstGeom prst="rect">
            <a:avLst/>
          </a:prstGeom>
          <a:noFill/>
        </p:spPr>
        <p:txBody>
          <a:bodyPr wrap="square" rtlCol="0">
            <a:spAutoFit/>
          </a:bodyPr>
          <a:lstStyle/>
          <a:p>
            <a:r>
              <a:rPr lang="en-US" sz="1200" dirty="0">
                <a:latin typeface="Franklin Gothic Book" panose="020B0503020102020204" pitchFamily="34" charset="0"/>
              </a:rPr>
              <a:t>CABLE CONDUCTOR MANUFACTURING PRIZE  |  U.S. DEPARTMENT OF ENERGY</a:t>
            </a:r>
          </a:p>
        </p:txBody>
      </p:sp>
      <p:sp>
        <p:nvSpPr>
          <p:cNvPr id="10" name="TextBox 9">
            <a:extLst>
              <a:ext uri="{FF2B5EF4-FFF2-40B4-BE49-F238E27FC236}">
                <a16:creationId xmlns:a16="http://schemas.microsoft.com/office/drawing/2014/main" id="{CAAB2EB4-12FD-8A40-9362-698B7560444E}"/>
              </a:ext>
            </a:extLst>
          </p:cNvPr>
          <p:cNvSpPr txBox="1"/>
          <p:nvPr userDrawn="1"/>
        </p:nvSpPr>
        <p:spPr>
          <a:xfrm>
            <a:off x="11755853" y="6526061"/>
            <a:ext cx="448800" cy="344465"/>
          </a:xfrm>
          <a:prstGeom prst="rect">
            <a:avLst/>
          </a:prstGeom>
          <a:solidFill>
            <a:schemeClr val="tx1">
              <a:lumMod val="50000"/>
              <a:lumOff val="50000"/>
            </a:schemeClr>
          </a:solidFill>
        </p:spPr>
        <p:txBody>
          <a:bodyPr wrap="square" rtlCol="0" anchor="ctr" anchorCtr="0">
            <a:noAutofit/>
          </a:bodyPr>
          <a:lstStyle/>
          <a:p>
            <a:pPr algn="ctr"/>
            <a:fld id="{28C19033-D94D-E54D-A722-6A6268CB915C}" type="slidenum">
              <a:rPr lang="en-US" sz="1200" b="1" smtClean="0">
                <a:solidFill>
                  <a:schemeClr val="bg1"/>
                </a:solidFill>
                <a:latin typeface="Franklin Gothic Book" panose="020B0503020102020204" pitchFamily="34" charset="0"/>
              </a:rPr>
              <a:t>‹#›</a:t>
            </a:fld>
            <a:endParaRPr lang="en-US" sz="1200" b="1" dirty="0">
              <a:solidFill>
                <a:schemeClr val="bg1"/>
              </a:solidFill>
              <a:latin typeface="Franklin Gothic Book" panose="020B0503020102020204" pitchFamily="34" charset="0"/>
            </a:endParaRPr>
          </a:p>
        </p:txBody>
      </p:sp>
    </p:spTree>
    <p:extLst>
      <p:ext uri="{BB962C8B-B14F-4D97-AF65-F5344CB8AC3E}">
        <p14:creationId xmlns:p14="http://schemas.microsoft.com/office/powerpoint/2010/main" val="31784285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ctr" defTabSz="914400" rtl="0" eaLnBrk="1" latinLnBrk="0" hangingPunct="1">
        <a:lnSpc>
          <a:spcPct val="90000"/>
        </a:lnSpc>
        <a:spcBef>
          <a:spcPct val="0"/>
        </a:spcBef>
        <a:buNone/>
        <a:defRPr sz="3600" b="0" i="0" kern="1200">
          <a:solidFill>
            <a:schemeClr val="bg1"/>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20">
            <a:extLst>
              <a:ext uri="{FF2B5EF4-FFF2-40B4-BE49-F238E27FC236}">
                <a16:creationId xmlns:a16="http://schemas.microsoft.com/office/drawing/2014/main" id="{6F23BC50-2198-41DA-9B60-E65214A859F7}"/>
              </a:ext>
            </a:extLst>
          </p:cNvPr>
          <p:cNvGraphicFramePr>
            <a:graphicFrameLocks noGrp="1"/>
          </p:cNvGraphicFramePr>
          <p:nvPr>
            <p:extLst>
              <p:ext uri="{D42A27DB-BD31-4B8C-83A1-F6EECF244321}">
                <p14:modId xmlns:p14="http://schemas.microsoft.com/office/powerpoint/2010/main" val="3411247391"/>
              </p:ext>
            </p:extLst>
          </p:nvPr>
        </p:nvGraphicFramePr>
        <p:xfrm>
          <a:off x="263260" y="1197409"/>
          <a:ext cx="7507691" cy="2105205"/>
        </p:xfrm>
        <a:graphic>
          <a:graphicData uri="http://schemas.openxmlformats.org/drawingml/2006/table">
            <a:tbl>
              <a:tblPr firstRow="1" bandRow="1">
                <a:tableStyleId>{8799B23B-EC83-4686-B30A-512413B5E67A}</a:tableStyleId>
              </a:tblPr>
              <a:tblGrid>
                <a:gridCol w="2583058">
                  <a:extLst>
                    <a:ext uri="{9D8B030D-6E8A-4147-A177-3AD203B41FA5}">
                      <a16:colId xmlns:a16="http://schemas.microsoft.com/office/drawing/2014/main" val="2644748259"/>
                    </a:ext>
                  </a:extLst>
                </a:gridCol>
                <a:gridCol w="4924633">
                  <a:extLst>
                    <a:ext uri="{9D8B030D-6E8A-4147-A177-3AD203B41FA5}">
                      <a16:colId xmlns:a16="http://schemas.microsoft.com/office/drawing/2014/main" val="3380098625"/>
                    </a:ext>
                  </a:extLst>
                </a:gridCol>
              </a:tblGrid>
              <a:tr h="31977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dirty="0">
                          <a:latin typeface="Franklin Gothic Book" panose="020B0503020102020204" pitchFamily="34" charset="0"/>
                        </a:rPr>
                        <a:t>Team Name:</a:t>
                      </a:r>
                    </a:p>
                  </a:txBody>
                  <a:tcPr>
                    <a:solidFill>
                      <a:srgbClr val="585959"/>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sz="1800" i="1" dirty="0">
                          <a:solidFill>
                            <a:schemeClr val="bg1"/>
                          </a:solidFill>
                          <a:latin typeface="Franklin Gothic Book" panose="020B0503020102020204" pitchFamily="34" charset="0"/>
                        </a:rPr>
                        <a:t>[Team Name Here]</a:t>
                      </a:r>
                    </a:p>
                  </a:txBody>
                  <a:tcPr>
                    <a:solidFill>
                      <a:srgbClr val="585959"/>
                    </a:solidFill>
                  </a:tcPr>
                </a:tc>
                <a:extLst>
                  <a:ext uri="{0D108BD9-81ED-4DB2-BD59-A6C34878D82A}">
                    <a16:rowId xmlns:a16="http://schemas.microsoft.com/office/drawing/2014/main" val="1122764051"/>
                  </a:ext>
                </a:extLst>
              </a:tr>
              <a:tr h="33418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latin typeface="Franklin Gothic Book" panose="020B0503020102020204" pitchFamily="34" charset="0"/>
                        </a:rPr>
                        <a:t>Primary Submitter Name:</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tc>
                <a:extLst>
                  <a:ext uri="{0D108BD9-81ED-4DB2-BD59-A6C34878D82A}">
                    <a16:rowId xmlns:a16="http://schemas.microsoft.com/office/drawing/2014/main" val="1145458500"/>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latin typeface="Franklin Gothic Book" panose="020B0503020102020204" pitchFamily="34" charset="0"/>
                        </a:rPr>
                        <a:t>City and State:</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tc>
                <a:extLst>
                  <a:ext uri="{0D108BD9-81ED-4DB2-BD59-A6C34878D82A}">
                    <a16:rowId xmlns:a16="http://schemas.microsoft.com/office/drawing/2014/main" val="1904241950"/>
                  </a:ext>
                </a:extLst>
              </a:tr>
              <a:tr h="73360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latin typeface="Franklin Gothic Book" panose="020B0503020102020204" pitchFamily="34" charset="0"/>
                        </a:rPr>
                        <a:t>Member Names (including partners and affiliates):</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tc>
                <a:extLst>
                  <a:ext uri="{0D108BD9-81ED-4DB2-BD59-A6C34878D82A}">
                    <a16:rowId xmlns:a16="http://schemas.microsoft.com/office/drawing/2014/main" val="2424691721"/>
                  </a:ext>
                </a:extLst>
              </a:tr>
              <a:tr h="2821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1600" dirty="0">
                          <a:solidFill>
                            <a:schemeClr val="tx1">
                              <a:lumMod val="75000"/>
                              <a:lumOff val="25000"/>
                            </a:schemeClr>
                          </a:solidFill>
                          <a:latin typeface="Franklin Gothic Book" panose="020B0503020102020204" pitchFamily="34" charset="0"/>
                        </a:rPr>
                        <a:t>Submission Title:</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sz="1200" dirty="0">
                        <a:solidFill>
                          <a:schemeClr val="tx1">
                            <a:lumMod val="75000"/>
                            <a:lumOff val="25000"/>
                          </a:schemeClr>
                        </a:solidFill>
                        <a:latin typeface="Franklin Gothic Book" panose="020B0503020102020204" pitchFamily="34" charset="0"/>
                      </a:endParaRPr>
                    </a:p>
                  </a:txBody>
                  <a:tcPr/>
                </a:tc>
                <a:extLst>
                  <a:ext uri="{0D108BD9-81ED-4DB2-BD59-A6C34878D82A}">
                    <a16:rowId xmlns:a16="http://schemas.microsoft.com/office/drawing/2014/main" val="728018421"/>
                  </a:ext>
                </a:extLst>
              </a:tr>
            </a:tbl>
          </a:graphicData>
        </a:graphic>
      </p:graphicFrame>
      <p:sp>
        <p:nvSpPr>
          <p:cNvPr id="22" name="TextBox 21">
            <a:extLst>
              <a:ext uri="{FF2B5EF4-FFF2-40B4-BE49-F238E27FC236}">
                <a16:creationId xmlns:a16="http://schemas.microsoft.com/office/drawing/2014/main" id="{D81B02DA-5730-4AE0-93A4-D475F35BB96C}"/>
              </a:ext>
            </a:extLst>
          </p:cNvPr>
          <p:cNvSpPr txBox="1"/>
          <p:nvPr/>
        </p:nvSpPr>
        <p:spPr>
          <a:xfrm>
            <a:off x="9997245" y="6550222"/>
            <a:ext cx="1726755" cy="307777"/>
          </a:xfrm>
          <a:prstGeom prst="rect">
            <a:avLst/>
          </a:prstGeom>
          <a:noFill/>
        </p:spPr>
        <p:txBody>
          <a:bodyPr wrap="none" rtlCol="0">
            <a:spAutoFit/>
          </a:bodyPr>
          <a:lstStyle/>
          <a:p>
            <a:r>
              <a:rPr lang="en-US" sz="1400" i="1" dirty="0">
                <a:latin typeface="Franklin Gothic Book" panose="020B0503020102020204" pitchFamily="34" charset="0"/>
              </a:rPr>
              <a:t>*A Public Document</a:t>
            </a:r>
          </a:p>
        </p:txBody>
      </p:sp>
      <p:sp>
        <p:nvSpPr>
          <p:cNvPr id="24" name="Text Placeholder 5">
            <a:extLst>
              <a:ext uri="{FF2B5EF4-FFF2-40B4-BE49-F238E27FC236}">
                <a16:creationId xmlns:a16="http://schemas.microsoft.com/office/drawing/2014/main" id="{35A4EF00-469A-4CF0-AAA9-7CFD103D094C}"/>
              </a:ext>
            </a:extLst>
          </p:cNvPr>
          <p:cNvSpPr txBox="1">
            <a:spLocks/>
          </p:cNvSpPr>
          <p:nvPr/>
        </p:nvSpPr>
        <p:spPr>
          <a:xfrm>
            <a:off x="263260" y="3741809"/>
            <a:ext cx="3666475" cy="2651791"/>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marR="0" lvl="0" defTabSz="914400" eaLnBrk="1" fontAlgn="auto" latinLnBrk="0" hangingPunct="1">
              <a:lnSpc>
                <a:spcPct val="100000"/>
              </a:lnSpc>
              <a:spcBef>
                <a:spcPts val="0"/>
              </a:spcBef>
              <a:spcAft>
                <a:spcPts val="600"/>
              </a:spcAft>
              <a:buClrTx/>
              <a:buSzTx/>
              <a:buFontTx/>
              <a:buNone/>
              <a:tabLst/>
              <a:defRPr/>
            </a:pPr>
            <a:r>
              <a:rPr lang="en-US" sz="2400" b="1" kern="0" dirty="0">
                <a:solidFill>
                  <a:srgbClr val="005486"/>
                </a:solidFill>
              </a:rPr>
              <a:t>Description of Material </a:t>
            </a:r>
            <a:endParaRPr kumimoji="0" lang="en-US" sz="2400" b="1" i="0" u="none" strike="noStrike" kern="0" cap="none" spc="0" normalizeH="0" baseline="0" noProof="0" dirty="0">
              <a:ln>
                <a:noFill/>
              </a:ln>
              <a:solidFill>
                <a:srgbClr val="005486"/>
              </a:solidFill>
              <a:effectLst/>
              <a:uLnTx/>
              <a:uFillTx/>
            </a:endParaRPr>
          </a:p>
          <a:p>
            <a:pPr marL="460375" indent="-342900">
              <a:spcAft>
                <a:spcPts val="600"/>
              </a:spcAft>
              <a:buFont typeface="Arial" panose="020B0604020202020204" pitchFamily="34" charset="0"/>
              <a:buChar char="•"/>
              <a:defRPr/>
            </a:pPr>
            <a:r>
              <a:rPr kumimoji="0" lang="en-US" sz="1400" b="0" i="1" u="none" strike="noStrike" kern="0" cap="none" spc="0" normalizeH="0" baseline="0" noProof="0" dirty="0">
                <a:ln>
                  <a:noFill/>
                </a:ln>
                <a:solidFill>
                  <a:prstClr val="black"/>
                </a:solidFill>
                <a:effectLst/>
                <a:uLnTx/>
                <a:uFillTx/>
              </a:rPr>
              <a:t>[Please include </a:t>
            </a:r>
            <a:r>
              <a:rPr lang="en-US" sz="1400" i="1" kern="0" dirty="0">
                <a:solidFill>
                  <a:prstClr val="black"/>
                </a:solidFill>
              </a:rPr>
              <a:t>a description of the conductor material, application market size and which Table 2 goal(s) you are competing in.]</a:t>
            </a:r>
            <a:endParaRPr kumimoji="0" lang="en-US" sz="1600" b="1" i="1" u="none" strike="noStrike" kern="0" cap="none" spc="0" normalizeH="0" baseline="0" noProof="0" dirty="0">
              <a:ln>
                <a:noFill/>
              </a:ln>
              <a:solidFill>
                <a:prstClr val="black"/>
              </a:solidFill>
              <a:effectLst/>
              <a:uLnTx/>
              <a:uFillTx/>
            </a:endParaRPr>
          </a:p>
        </p:txBody>
      </p:sp>
      <p:sp>
        <p:nvSpPr>
          <p:cNvPr id="30" name="Text Placeholder 5">
            <a:extLst>
              <a:ext uri="{FF2B5EF4-FFF2-40B4-BE49-F238E27FC236}">
                <a16:creationId xmlns:a16="http://schemas.microsoft.com/office/drawing/2014/main" id="{B138A67C-5533-47CF-A99D-49FCEAEE323A}"/>
              </a:ext>
            </a:extLst>
          </p:cNvPr>
          <p:cNvSpPr txBox="1">
            <a:spLocks/>
          </p:cNvSpPr>
          <p:nvPr/>
        </p:nvSpPr>
        <p:spPr>
          <a:xfrm>
            <a:off x="4104476" y="3741808"/>
            <a:ext cx="3666475" cy="2651791"/>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a:spcAft>
                <a:spcPts val="600"/>
              </a:spcAft>
            </a:pPr>
            <a:r>
              <a:rPr lang="en-US" sz="2400" b="1" kern="0" dirty="0">
                <a:solidFill>
                  <a:srgbClr val="005486"/>
                </a:solidFill>
              </a:rPr>
              <a:t>Fabrication Approach</a:t>
            </a:r>
          </a:p>
          <a:p>
            <a:pPr marL="460375" indent="-342900">
              <a:spcAft>
                <a:spcPts val="600"/>
              </a:spcAft>
              <a:buFont typeface="Arial" panose="020B0604020202020204" pitchFamily="34" charset="0"/>
              <a:buChar char="•"/>
            </a:pPr>
            <a:r>
              <a:rPr lang="en-US" sz="1400" kern="0" dirty="0">
                <a:solidFill>
                  <a:prstClr val="black"/>
                </a:solidFill>
              </a:rPr>
              <a:t>INSERT TEXT</a:t>
            </a:r>
          </a:p>
        </p:txBody>
      </p:sp>
      <p:sp>
        <p:nvSpPr>
          <p:cNvPr id="31" name="Text Placeholder 5">
            <a:extLst>
              <a:ext uri="{FF2B5EF4-FFF2-40B4-BE49-F238E27FC236}">
                <a16:creationId xmlns:a16="http://schemas.microsoft.com/office/drawing/2014/main" id="{BA713E08-9AC8-4281-97E3-767CFD43BBA6}"/>
              </a:ext>
            </a:extLst>
          </p:cNvPr>
          <p:cNvSpPr txBox="1">
            <a:spLocks/>
          </p:cNvSpPr>
          <p:nvPr/>
        </p:nvSpPr>
        <p:spPr>
          <a:xfrm>
            <a:off x="8035200" y="3752087"/>
            <a:ext cx="3666475" cy="2651791"/>
          </a:xfrm>
          <a:prstGeom prst="rect">
            <a:avLst/>
          </a:prstGeom>
          <a:ln>
            <a:solidFill>
              <a:schemeClr val="accent3"/>
            </a:solidFill>
          </a:ln>
        </p:spPr>
        <p:txBody>
          <a:bodyPr lIns="0" tIns="0" rIns="0" bIns="0"/>
          <a:lstStyle>
            <a:lvl1pPr marL="0" eaLnBrk="1" hangingPunct="1">
              <a:defRPr b="0" i="0">
                <a:latin typeface="Franklin Gothic Book" panose="020B0503020102020204" pitchFamily="34" charset="0"/>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15888">
              <a:spcAft>
                <a:spcPts val="600"/>
              </a:spcAft>
            </a:pPr>
            <a:r>
              <a:rPr lang="en-US" sz="2400" b="1" kern="0" dirty="0">
                <a:solidFill>
                  <a:srgbClr val="005486"/>
                </a:solidFill>
              </a:rPr>
              <a:t>Potential Impact</a:t>
            </a:r>
          </a:p>
          <a:p>
            <a:pPr marL="460375" indent="-342900">
              <a:spcAft>
                <a:spcPts val="600"/>
              </a:spcAft>
              <a:buFont typeface="Arial" panose="020B0604020202020204" pitchFamily="34" charset="0"/>
              <a:buChar char="•"/>
            </a:pPr>
            <a:r>
              <a:rPr lang="en-US" sz="1400" kern="0" dirty="0">
                <a:solidFill>
                  <a:prstClr val="black"/>
                </a:solidFill>
              </a:rPr>
              <a:t>INSERT TEXT</a:t>
            </a:r>
          </a:p>
        </p:txBody>
      </p:sp>
      <p:sp>
        <p:nvSpPr>
          <p:cNvPr id="32" name="Rectangle 31">
            <a:extLst>
              <a:ext uri="{FF2B5EF4-FFF2-40B4-BE49-F238E27FC236}">
                <a16:creationId xmlns:a16="http://schemas.microsoft.com/office/drawing/2014/main" id="{D78B9234-C1A6-4DAC-937B-6A281B6B9C52}"/>
              </a:ext>
            </a:extLst>
          </p:cNvPr>
          <p:cNvSpPr/>
          <p:nvPr/>
        </p:nvSpPr>
        <p:spPr>
          <a:xfrm>
            <a:off x="8037298" y="1197409"/>
            <a:ext cx="3664377" cy="2382931"/>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Franklin Gothic Medium" panose="020B0603020102020204" pitchFamily="34" charset="0"/>
              </a:rPr>
              <a:t>Material Image</a:t>
            </a:r>
          </a:p>
        </p:txBody>
      </p:sp>
      <p:sp>
        <p:nvSpPr>
          <p:cNvPr id="10" name="Rectangle 9">
            <a:extLst>
              <a:ext uri="{FF2B5EF4-FFF2-40B4-BE49-F238E27FC236}">
                <a16:creationId xmlns:a16="http://schemas.microsoft.com/office/drawing/2014/main" id="{66127F1A-F3FB-445F-B219-8202F4EF51E7}"/>
              </a:ext>
            </a:extLst>
          </p:cNvPr>
          <p:cNvSpPr/>
          <p:nvPr/>
        </p:nvSpPr>
        <p:spPr>
          <a:xfrm>
            <a:off x="0" y="-4650"/>
            <a:ext cx="12192000" cy="751971"/>
          </a:xfrm>
          <a:prstGeom prst="rect">
            <a:avLst/>
          </a:prstGeom>
          <a:solidFill>
            <a:srgbClr val="0633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86741AAF-D0C3-47EF-AE1D-6E4D8CBBC54F}"/>
              </a:ext>
            </a:extLst>
          </p:cNvPr>
          <p:cNvPicPr>
            <a:picLocks noChangeAspect="1"/>
          </p:cNvPicPr>
          <p:nvPr/>
        </p:nvPicPr>
        <p:blipFill>
          <a:blip r:embed="rId3"/>
          <a:stretch>
            <a:fillRect/>
          </a:stretch>
        </p:blipFill>
        <p:spPr>
          <a:xfrm>
            <a:off x="263260" y="180506"/>
            <a:ext cx="8779062" cy="517684"/>
          </a:xfrm>
          <a:prstGeom prst="rect">
            <a:avLst/>
          </a:prstGeom>
        </p:spPr>
      </p:pic>
      <p:pic>
        <p:nvPicPr>
          <p:cNvPr id="9" name="Picture 8" descr="A picture containing logo&#10;&#10;Description automatically generated">
            <a:extLst>
              <a:ext uri="{FF2B5EF4-FFF2-40B4-BE49-F238E27FC236}">
                <a16:creationId xmlns:a16="http://schemas.microsoft.com/office/drawing/2014/main" id="{08836E1A-F2CF-4C43-98A5-EC828EA05B4E}"/>
              </a:ext>
            </a:extLst>
          </p:cNvPr>
          <p:cNvPicPr>
            <a:picLocks noChangeAspect="1"/>
          </p:cNvPicPr>
          <p:nvPr/>
        </p:nvPicPr>
        <p:blipFill rotWithShape="1">
          <a:blip r:embed="rId4"/>
          <a:srcRect b="5443"/>
          <a:stretch/>
        </p:blipFill>
        <p:spPr>
          <a:xfrm>
            <a:off x="10534120" y="32928"/>
            <a:ext cx="1057737" cy="1003424"/>
          </a:xfrm>
          <a:prstGeom prst="rect">
            <a:avLst/>
          </a:prstGeom>
        </p:spPr>
      </p:pic>
    </p:spTree>
    <p:extLst>
      <p:ext uri="{BB962C8B-B14F-4D97-AF65-F5344CB8AC3E}">
        <p14:creationId xmlns:p14="http://schemas.microsoft.com/office/powerpoint/2010/main" val="2522563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1141</TotalTime>
  <Words>213</Words>
  <Application>Microsoft Macintosh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Franklin Gothic Medium</vt:lpstr>
      <vt:lpstr>system-ui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Frenzl, John</dc:creator>
  <cp:lastModifiedBy>Evans, Emily</cp:lastModifiedBy>
  <cp:revision>34</cp:revision>
  <dcterms:created xsi:type="dcterms:W3CDTF">2021-02-02T16:35:29Z</dcterms:created>
  <dcterms:modified xsi:type="dcterms:W3CDTF">2022-04-19T23:13:04Z</dcterms:modified>
</cp:coreProperties>
</file>